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Robot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5.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d35b2ed6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d35b2ed6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d35b2ed69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d35b2ed69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already have a merchant account for your in-store sales, you may be able to use that same account for your website.  Check…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don’t have a merchant account, or if you are shopping around for one with a good rate.. There are other options. Again make sure they work with Authorize.net  and can process the 4 major card types.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Gravity Payments has been vetted by ABA for IndieCommerce websites, for online transactions. </a:t>
            </a:r>
            <a:endParaRPr/>
          </a:p>
          <a:p>
            <a:pPr indent="0" lvl="0" marL="0" rtl="0" algn="l">
              <a:spcBef>
                <a:spcPts val="0"/>
              </a:spcBef>
              <a:spcAft>
                <a:spcPts val="0"/>
              </a:spcAft>
              <a:buNone/>
            </a:pPr>
            <a:r>
              <a:rPr lang="en"/>
              <a:t>There is a pre-negotiated rate.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d35b2ed69f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d35b2ed69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Merchant account providers will expect to see these on your IC website - it is a requirement. So, it is better to have these pages ready before contacting your merchant service provider. We have boilerplates which you can customize to fit your store. If you need them, we can make it available with our help documents.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d35b2ed69f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d35b2ed69f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create those 5 pages on your website and provide links to them either in the footer region (if your site has a footer) or in the top menu. When you contact your merchant service provider, please let them know that this information is available on your site and provide them with links. The more prepared you are, the faster the process will be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d35b2ed69f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d35b2ed69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create those 5 pages on your website and provide links to them either in the footer region (if your site has a footer) or in the top menu. When you contact your merchant service provider, please let them know that this information is available on your site and provide them with links. The more prepared you are, the faster the process will be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d35b2ed69f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d35b2ed69f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merchant service provider can create your Authorize.net account for you and also get it at a discounted rate. So, please first check with them first. Or, you can create one directly from Authorize.net.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CIM - With this feature, customers can save their credit card profiles for future orders. Nothing is saved on your website or on our IC platform. The senstive information is saved on Authorize.net’s secure servers, thereby simplifying PCI compliance.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AFDS - There are about 13 configurable fraud filters to help you identify, manage and prevent fraudulent transactions. We will go over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ARB - This will be useful if you have subscription programs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Activate - As soon as an account is created, you would receive an email from Authnet to activate your account. Please also remember to change your password and use a strong password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User accounts - There are different user roles in Authorize.net - Administrator, transaction manager etc.. If other store staff should have access to your Authorize.net account, you can create their accounts for particular roles, depending on what they will be doing on the site.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d35b2ed69f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d35b2ed69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checklist for your Authnet account.</a:t>
            </a:r>
            <a:endParaRPr/>
          </a:p>
          <a:p>
            <a:pPr indent="0" lvl="0" marL="0" rtl="0" algn="l">
              <a:spcBef>
                <a:spcPts val="0"/>
              </a:spcBef>
              <a:spcAft>
                <a:spcPts val="0"/>
              </a:spcAft>
              <a:buNone/>
            </a:pPr>
            <a:r>
              <a:rPr lang="en"/>
              <a:t>Go over the account profile and confirm the settings</a:t>
            </a:r>
            <a:endParaRPr/>
          </a:p>
          <a:p>
            <a:pPr indent="0" lvl="0" marL="0" rtl="0" algn="l">
              <a:spcBef>
                <a:spcPts val="0"/>
              </a:spcBef>
              <a:spcAft>
                <a:spcPts val="0"/>
              </a:spcAft>
              <a:buNone/>
            </a:pPr>
            <a:r>
              <a:rPr lang="en"/>
              <a:t>User roles. Make sure your staff understand the permissions their roles have</a:t>
            </a:r>
            <a:endParaRPr/>
          </a:p>
          <a:p>
            <a:pPr indent="0" lvl="0" marL="0" rtl="0" algn="l">
              <a:spcBef>
                <a:spcPts val="0"/>
              </a:spcBef>
              <a:spcAft>
                <a:spcPts val="0"/>
              </a:spcAft>
              <a:buNone/>
            </a:pPr>
            <a:r>
              <a:rPr lang="en"/>
              <a:t>CIM - Make sure this feature is enabled, if not, please enable it</a:t>
            </a:r>
            <a:endParaRPr/>
          </a:p>
          <a:p>
            <a:pPr indent="0" lvl="0" marL="0" rtl="0" algn="l">
              <a:spcBef>
                <a:spcPts val="0"/>
              </a:spcBef>
              <a:spcAft>
                <a:spcPts val="0"/>
              </a:spcAft>
              <a:buNone/>
            </a:pPr>
            <a:r>
              <a:rPr lang="en"/>
              <a:t>AFDS - In the IC help documents you can find a pdf of our recommendations. I will go over a few of those settings here</a:t>
            </a:r>
            <a:endParaRPr/>
          </a:p>
          <a:p>
            <a:pPr indent="0" lvl="0" marL="0" rtl="0" algn="l">
              <a:spcBef>
                <a:spcPts val="0"/>
              </a:spcBef>
              <a:spcAft>
                <a:spcPts val="0"/>
              </a:spcAft>
              <a:buNone/>
            </a:pPr>
            <a:r>
              <a:rPr lang="en"/>
              <a:t>Payment Form - this is an important setting </a:t>
            </a:r>
            <a:endParaRPr/>
          </a:p>
          <a:p>
            <a:pPr indent="0" lvl="0" marL="0" rtl="0" algn="l">
              <a:spcBef>
                <a:spcPts val="0"/>
              </a:spcBef>
              <a:spcAft>
                <a:spcPts val="0"/>
              </a:spcAft>
              <a:buNone/>
            </a:pPr>
            <a:r>
              <a:rPr lang="en"/>
              <a:t>Fraud Email Notifications - this goes with the fraud filters. For certain fraud filters, you can allow the authorization to go through but have an email sent to you as an FYI, so you can check it. </a:t>
            </a:r>
            <a:endParaRPr/>
          </a:p>
          <a:p>
            <a:pPr indent="0" lvl="0" marL="0" rtl="0" algn="l">
              <a:spcBef>
                <a:spcPts val="0"/>
              </a:spcBef>
              <a:spcAft>
                <a:spcPts val="0"/>
              </a:spcAft>
              <a:buNone/>
            </a:pPr>
            <a:r>
              <a:rPr lang="en"/>
              <a:t>   For example, there is a filter for transaction amount. You could set the limit to $100. If the order total is more than $100, you can configure that filter to process that transaction, but email you as well. You can then check the order on your site and confirm that it is not a fraud order.</a:t>
            </a:r>
            <a:endParaRPr/>
          </a:p>
          <a:p>
            <a:pPr indent="0" lvl="0" marL="0" rtl="0" algn="l">
              <a:spcBef>
                <a:spcPts val="0"/>
              </a:spcBef>
              <a:spcAft>
                <a:spcPts val="0"/>
              </a:spcAft>
              <a:buNone/>
            </a:pPr>
            <a:r>
              <a:rPr lang="en"/>
              <a:t>Set your Authnet account to LIVE mode.</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d35b2ed69f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d35b2ed69f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take a look at some of the Authorize.net fraud filter settings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d35b2ed69f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d35b2ed69f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take a look at some of the Authorize.net fraud filter settings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d35b2ed69f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d35b2ed69f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main Fraud Detection Suite page. This is actually from our Authnet account.</a:t>
            </a:r>
            <a:endParaRPr/>
          </a:p>
          <a:p>
            <a:pPr indent="0" lvl="0" marL="0" rtl="0" algn="l">
              <a:spcBef>
                <a:spcPts val="0"/>
              </a:spcBef>
              <a:spcAft>
                <a:spcPts val="0"/>
              </a:spcAft>
              <a:buNone/>
            </a:pPr>
            <a:r>
              <a:rPr lang="en"/>
              <a:t>You can see that we have some of the filters disabled, that is just our choice. You can enable them if you want to. </a:t>
            </a:r>
            <a:endParaRPr/>
          </a:p>
          <a:p>
            <a:pPr indent="0" lvl="0" marL="0" rtl="0" algn="l">
              <a:spcBef>
                <a:spcPts val="0"/>
              </a:spcBef>
              <a:spcAft>
                <a:spcPts val="0"/>
              </a:spcAft>
              <a:buNone/>
            </a:pPr>
            <a:r>
              <a:rPr lang="en"/>
              <a:t>The numbers next to some of the filters represent the number of transactions that triggered that particular filter, and these numbers are for the last 30 days. </a:t>
            </a:r>
            <a:endParaRPr/>
          </a:p>
          <a:p>
            <a:pPr indent="0" lvl="0" marL="0" rtl="0" algn="l">
              <a:spcBef>
                <a:spcPts val="0"/>
              </a:spcBef>
              <a:spcAft>
                <a:spcPts val="0"/>
              </a:spcAft>
              <a:buNone/>
            </a:pPr>
            <a:r>
              <a:rPr lang="en"/>
              <a:t>You can see that the Enhanced AVS filter was triggered more than 4000 times in the last 30 days. These numbers are high in our account because several thousands or transactions go through ours. Your would be proportionate to your online transactions,.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the first couple of months it would be a good idea for you to keep an eye on your Authorize.net account, check which filters are being triggered, are they false positives etc. It would help you tweak the filter settings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Email Notifications is where you would set who should get notified for suspicious transactions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d35b2ed69f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d35b2ed69f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Address Verification - This is where the customer’s address on the cc is compared with the billing address on the order, this is one of most frequently triggered filter. </a:t>
            </a:r>
            <a:endParaRPr/>
          </a:p>
          <a:p>
            <a:pPr indent="0" lvl="0" marL="0" rtl="0" algn="l">
              <a:spcBef>
                <a:spcPts val="0"/>
              </a:spcBef>
              <a:spcAft>
                <a:spcPts val="0"/>
              </a:spcAft>
              <a:buNone/>
            </a:pPr>
            <a:r>
              <a:rPr lang="en"/>
              <a:t>The settings here are our recommendations.</a:t>
            </a:r>
            <a:endParaRPr/>
          </a:p>
          <a:p>
            <a:pPr indent="0" lvl="0" marL="0" rtl="0" algn="l">
              <a:spcBef>
                <a:spcPts val="0"/>
              </a:spcBef>
              <a:spcAft>
                <a:spcPts val="0"/>
              </a:spcAft>
              <a:buNone/>
            </a:pPr>
            <a:r>
              <a:rPr lang="en"/>
              <a:t>Important to note - Never set any filter to ‘Hold for review’. It would mean that Authorize.net is waiting for you to approve a transaction, while your customer would see an error during checkout. Later, even if you were to approve a transaction, that is not conveyed back to your IC site. So, don’t set any filter to ‘review’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the Address and ZIP code checks, more emphasis is given to the zipcode. If that is not a match, the authorization is declined.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d35b2ed69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d35b2ed69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d35b2ed69f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d35b2ed69f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is the card verification code, it is 3 digits for V, M and D and 4 digits for AMEX</a:t>
            </a:r>
            <a:endParaRPr/>
          </a:p>
          <a:p>
            <a:pPr indent="0" lvl="0" marL="0" rtl="0" algn="l">
              <a:spcBef>
                <a:spcPts val="0"/>
              </a:spcBef>
              <a:spcAft>
                <a:spcPts val="0"/>
              </a:spcAft>
              <a:buNone/>
            </a:pPr>
            <a:r>
              <a:rPr lang="en"/>
              <a:t>Some of the gift credit cards may not have a cvv code, so we allow two of those responses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d35b2ed69f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d35b2ed69f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one of the filters that we have not enabled, and is probably not included in our recommendations. </a:t>
            </a:r>
            <a:endParaRPr/>
          </a:p>
          <a:p>
            <a:pPr indent="0" lvl="0" marL="0" rtl="0" algn="l">
              <a:spcBef>
                <a:spcPts val="0"/>
              </a:spcBef>
              <a:spcAft>
                <a:spcPts val="0"/>
              </a:spcAft>
              <a:buNone/>
            </a:pPr>
            <a:r>
              <a:rPr lang="en"/>
              <a:t>But, you can enable it for your account.  It puts a limit on the number of transactions per day. If you decide to enable this, you could set it to ‘Process and report filter triggered’..so the transactions are not blocked but will be flagged and you can check it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d35b2ed69f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d35b2ed69f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filter checks the number of transactions per hour. Please do not set any of these to hold for review</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d35b2ed69f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d35b2ed69f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page where you would set the emails to receive notifications from Authnet about suspicious transactions. It is good practice to check your authnet account periodically for any suspicious transaction flags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d35b2ed69f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d35b2ed69f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 your Authnet account is ready. The next step is for you to share with us the information we need to make the changes on your IC site. You can wait until you are ready to make the transition to send us the information.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d35b2ed69f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d35b2ed69f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you login to your Authnet account, go to the Settings page. </a:t>
            </a:r>
            <a:endParaRPr/>
          </a:p>
          <a:p>
            <a:pPr indent="0" lvl="0" marL="0" rtl="0" algn="l">
              <a:spcBef>
                <a:spcPts val="0"/>
              </a:spcBef>
              <a:spcAft>
                <a:spcPts val="0"/>
              </a:spcAft>
              <a:buNone/>
            </a:pPr>
            <a:r>
              <a:rPr lang="en"/>
              <a:t>API Login is like a username, you create it once and it doesn’t change</a:t>
            </a:r>
            <a:endParaRPr/>
          </a:p>
          <a:p>
            <a:pPr indent="0" lvl="0" marL="0" rtl="0" algn="l">
              <a:spcBef>
                <a:spcPts val="0"/>
              </a:spcBef>
              <a:spcAft>
                <a:spcPts val="0"/>
              </a:spcAft>
              <a:buNone/>
            </a:pPr>
            <a:r>
              <a:rPr lang="en"/>
              <a:t>TransactionKey is like the password. Once to generate it, you have to save it and send it to us. After that you cannot see it on your Authnet account. Don’t regenerate the transaction key, there should be no reason to regenerate it. But if you do … for some reason… you have to let us know so we can change it on your IC site</a:t>
            </a:r>
            <a:endParaRPr/>
          </a:p>
          <a:p>
            <a:pPr indent="0" lvl="0" marL="0" rtl="0" algn="l">
              <a:spcBef>
                <a:spcPts val="0"/>
              </a:spcBef>
              <a:spcAft>
                <a:spcPts val="0"/>
              </a:spcAft>
              <a:buNone/>
            </a:pPr>
            <a:r>
              <a:rPr lang="en"/>
              <a:t>Once you generate your public client key, it will visible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d35b2ed69f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d35b2ed69f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Even if the account was created by your merchant service provider, Chosen or Gravity or anyone else… they are only helping you create this account. It is YOUR account. You should know how to access it, manage it etc.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Any questions about your Authorize.net account, please ask Authnet. We have used them for almost 11 years now and I find their customer support pretty good. I always use their online chat service, that works for me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d35b2ed69f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d35b2ed69f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several advantages in having your own credit card processor - gives you more control over your online credit card orders, and your finances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d35b2ed69f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d35b2ed69f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d35b2ed69f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d35b2ed69f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d35b2ed69f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d35b2ed69f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d35b2ed69f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d35b2ed69f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d35b2ed69f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d35b2ed69f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d35b2ed69f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d35b2ed69f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d35b2ed69f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d35b2ed69f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d35b2ed69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d35b2ed69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d35b2ed69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d35b2ed69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35b2ed69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d35b2ed69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35b2ed69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35b2ed69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3 terms we use repeatedly when we discuss credit card processing. Let’s start with those.</a:t>
            </a:r>
            <a:endParaRPr/>
          </a:p>
          <a:p>
            <a:pPr indent="0" lvl="0" marL="0" rtl="0" algn="l">
              <a:spcBef>
                <a:spcPts val="0"/>
              </a:spcBef>
              <a:spcAft>
                <a:spcPts val="0"/>
              </a:spcAft>
              <a:buNone/>
            </a:pPr>
            <a:r>
              <a:rPr lang="en"/>
              <a:t>Merchant Account - Almost everyone will already have a merchant account for in-store cc sales</a:t>
            </a:r>
            <a:endParaRPr/>
          </a:p>
          <a:p>
            <a:pPr indent="0" lvl="0" marL="0" rtl="0" algn="l">
              <a:spcBef>
                <a:spcPts val="0"/>
              </a:spcBef>
              <a:spcAft>
                <a:spcPts val="0"/>
              </a:spcAft>
              <a:buNone/>
            </a:pPr>
            <a:r>
              <a:rPr lang="en"/>
              <a:t>Payment gateway</a:t>
            </a:r>
            <a:endParaRPr/>
          </a:p>
          <a:p>
            <a:pPr indent="0" lvl="0" marL="0" rtl="0" algn="l">
              <a:spcBef>
                <a:spcPts val="0"/>
              </a:spcBef>
              <a:spcAft>
                <a:spcPts val="0"/>
              </a:spcAft>
              <a:buNone/>
            </a:pPr>
            <a:r>
              <a:rPr lang="en"/>
              <a:t>Authnet - only payment gateway we currently support on IndieCommerce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d35b2ed69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d35b2ed69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visual representation of how your IndieCommerce website, Authorize.net and the customer’s bank work together.</a:t>
            </a:r>
            <a:endParaRPr/>
          </a:p>
          <a:p>
            <a:pPr indent="-298450" lvl="0" marL="457200" rtl="0" algn="l">
              <a:spcBef>
                <a:spcPts val="0"/>
              </a:spcBef>
              <a:spcAft>
                <a:spcPts val="0"/>
              </a:spcAft>
              <a:buSzPts val="1100"/>
              <a:buAutoNum type="arabicPeriod"/>
            </a:pPr>
            <a:r>
              <a:rPr lang="en"/>
              <a:t>Customers places an order on your IC site</a:t>
            </a:r>
            <a:endParaRPr/>
          </a:p>
          <a:p>
            <a:pPr indent="-298450" lvl="0" marL="457200" rtl="0" algn="l">
              <a:spcBef>
                <a:spcPts val="0"/>
              </a:spcBef>
              <a:spcAft>
                <a:spcPts val="0"/>
              </a:spcAft>
              <a:buSzPts val="1100"/>
              <a:buAutoNum type="arabicPeriod"/>
            </a:pPr>
            <a:r>
              <a:rPr lang="en"/>
              <a:t>The order information and cc information are sent to Authorize.net</a:t>
            </a:r>
            <a:endParaRPr/>
          </a:p>
          <a:p>
            <a:pPr indent="-298450" lvl="0" marL="457200" rtl="0" algn="l">
              <a:spcBef>
                <a:spcPts val="0"/>
              </a:spcBef>
              <a:spcAft>
                <a:spcPts val="0"/>
              </a:spcAft>
              <a:buSzPts val="1100"/>
              <a:buAutoNum type="arabicPeriod"/>
            </a:pPr>
            <a:r>
              <a:rPr lang="en"/>
              <a:t>Authorize.net validates a few things about the order and customer’s cc, even before contacting the customer’s bank. For example - if the cc number is valid, If the customer’s IP is blocked etc. If the validation fails, your website customer will see an error message</a:t>
            </a:r>
            <a:endParaRPr/>
          </a:p>
          <a:p>
            <a:pPr indent="-298450" lvl="0" marL="457200" rtl="0" algn="l">
              <a:spcBef>
                <a:spcPts val="0"/>
              </a:spcBef>
              <a:spcAft>
                <a:spcPts val="0"/>
              </a:spcAft>
              <a:buSzPts val="1100"/>
              <a:buAutoNum type="arabicPeriod"/>
            </a:pPr>
            <a:r>
              <a:rPr lang="en"/>
              <a:t>When the first set of validations are successful, the transaction is sent to the customer’s bank. Customer’s bank validates the card, makes sure the customer has enough funds and sends a response back to Authorize.net</a:t>
            </a:r>
            <a:endParaRPr/>
          </a:p>
          <a:p>
            <a:pPr indent="-298450" lvl="0" marL="457200" rtl="0" algn="l">
              <a:spcBef>
                <a:spcPts val="0"/>
              </a:spcBef>
              <a:spcAft>
                <a:spcPts val="0"/>
              </a:spcAft>
              <a:buSzPts val="1100"/>
              <a:buAutoNum type="arabicPeriod"/>
            </a:pPr>
            <a:r>
              <a:rPr lang="en"/>
              <a:t>Authorize.net will check this response with your fraud protection settings and decide whether to approve the authorization or decline it</a:t>
            </a:r>
            <a:endParaRPr/>
          </a:p>
          <a:p>
            <a:pPr indent="-298450" lvl="0" marL="457200" rtl="0" algn="l">
              <a:spcBef>
                <a:spcPts val="0"/>
              </a:spcBef>
              <a:spcAft>
                <a:spcPts val="0"/>
              </a:spcAft>
              <a:buSzPts val="1100"/>
              <a:buAutoNum type="arabicPeriod"/>
            </a:pPr>
            <a:r>
              <a:rPr lang="en"/>
              <a:t>If approved, your website customer will be able to finish placing the order. If declined, your customer will see an error message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d35b2ed69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d35b2ed69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gravitypayments.com/partner/aba-gravity-instan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authorize.net/sign-up/pric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bookweb.org/indiecommerce/authorizene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account.authorize.net/helpCP/Account/Settings/Security_Settings/General_Settings/API_Login_ID_and_Transaction_Key.ht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support.authorize.net/s/article/Authorize-Net-Verified-Merchant-Seal-How-It-Works-Configuratio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docs.google.com/document/d/1u0Z7RmMsL71Fwu2hPGQNUlpJLbm-bMhiGRk-JBi5DD8/edit" TargetMode="External"/><Relationship Id="rId4" Type="http://schemas.openxmlformats.org/officeDocument/2006/relationships/hyperlink" Target="https://www.bookweb.org/indiecommerce/authorizenet" TargetMode="External"/><Relationship Id="rId10" Type="http://schemas.openxmlformats.org/officeDocument/2006/relationships/hyperlink" Target="https://www.termsfeed.com/blog/sample-shipping-policy-template/#Download_Shipping_Policy_Template" TargetMode="External"/><Relationship Id="rId9" Type="http://schemas.openxmlformats.org/officeDocument/2006/relationships/hyperlink" Target="https://www.volusion.com/tools/return-policy-generator" TargetMode="External"/><Relationship Id="rId5" Type="http://schemas.openxmlformats.org/officeDocument/2006/relationships/hyperlink" Target="https://docs.google.com/document/d/11gMRNSH2zJ25CtIMM2d_WN0rRZKzTwcuvf103FfZp6M/edit" TargetMode="External"/><Relationship Id="rId6" Type="http://schemas.openxmlformats.org/officeDocument/2006/relationships/hyperlink" Target="https://gravitypayments.com/partner/aba-gravity-instant/" TargetMode="External"/><Relationship Id="rId7" Type="http://schemas.openxmlformats.org/officeDocument/2006/relationships/hyperlink" Target="https://www.termsandconditionsgenerator.com/" TargetMode="External"/><Relationship Id="rId8" Type="http://schemas.openxmlformats.org/officeDocument/2006/relationships/hyperlink" Target="https://www.privacypolicygenerator.info/"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authorize.ne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18525" y="892650"/>
            <a:ext cx="8520600" cy="1398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4000"/>
              <a:t>IndieLite</a:t>
            </a:r>
            <a:endParaRPr sz="4000"/>
          </a:p>
          <a:p>
            <a:pPr indent="0" lvl="0" marL="0" rtl="0" algn="ctr">
              <a:spcBef>
                <a:spcPts val="0"/>
              </a:spcBef>
              <a:spcAft>
                <a:spcPts val="0"/>
              </a:spcAft>
              <a:buNone/>
            </a:pPr>
            <a:r>
              <a:rPr lang="en" sz="4000"/>
              <a:t>Switching Credit Card Processor</a:t>
            </a:r>
            <a:endParaRPr sz="4000"/>
          </a:p>
        </p:txBody>
      </p:sp>
      <p:sp>
        <p:nvSpPr>
          <p:cNvPr id="55" name="Google Shape;55;p13"/>
          <p:cNvSpPr txBox="1"/>
          <p:nvPr>
            <p:ph idx="1" type="subTitle"/>
          </p:nvPr>
        </p:nvSpPr>
        <p:spPr>
          <a:xfrm>
            <a:off x="218525" y="2408200"/>
            <a:ext cx="8520600" cy="15600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t>Wednesday, April 21, 2021</a:t>
            </a:r>
            <a:endParaRPr/>
          </a:p>
          <a:p>
            <a:pPr indent="0" lvl="0" marL="0" rtl="0" algn="ctr">
              <a:spcBef>
                <a:spcPts val="0"/>
              </a:spcBef>
              <a:spcAft>
                <a:spcPts val="0"/>
              </a:spcAft>
              <a:buNone/>
            </a:pPr>
            <a:r>
              <a:rPr lang="en" sz="1700"/>
              <a:t>Presented by</a:t>
            </a:r>
            <a:endParaRPr sz="1700"/>
          </a:p>
          <a:p>
            <a:pPr indent="0" lvl="0" marL="0" rtl="0" algn="ctr">
              <a:spcBef>
                <a:spcPts val="0"/>
              </a:spcBef>
              <a:spcAft>
                <a:spcPts val="0"/>
              </a:spcAft>
              <a:buNone/>
            </a:pPr>
            <a:r>
              <a:rPr lang="en" sz="1700"/>
              <a:t>Geetha Nathan, IndieCommerce Senior Manager</a:t>
            </a:r>
            <a:endParaRPr sz="1700"/>
          </a:p>
          <a:p>
            <a:pPr indent="0" lvl="0" marL="0" rtl="0" algn="ctr">
              <a:spcBef>
                <a:spcPts val="0"/>
              </a:spcBef>
              <a:spcAft>
                <a:spcPts val="0"/>
              </a:spcAft>
              <a:buNone/>
            </a:pPr>
            <a:r>
              <a:t/>
            </a:r>
            <a:endParaRPr sz="1700"/>
          </a:p>
          <a:p>
            <a:pPr indent="0" lvl="0" marL="0" rtl="0" algn="ctr">
              <a:spcBef>
                <a:spcPts val="0"/>
              </a:spcBef>
              <a:spcAft>
                <a:spcPts val="0"/>
              </a:spcAft>
              <a:buNone/>
            </a:pPr>
            <a:r>
              <a:t/>
            </a:r>
            <a:endParaRPr sz="1700"/>
          </a:p>
        </p:txBody>
      </p:sp>
      <p:pic>
        <p:nvPicPr>
          <p:cNvPr id="56" name="Google Shape;56;p13"/>
          <p:cNvPicPr preferRelativeResize="0"/>
          <p:nvPr/>
        </p:nvPicPr>
        <p:blipFill>
          <a:blip r:embed="rId3">
            <a:alphaModFix/>
          </a:blip>
          <a:stretch>
            <a:fillRect/>
          </a:stretch>
        </p:blipFill>
        <p:spPr>
          <a:xfrm>
            <a:off x="3073813" y="3814475"/>
            <a:ext cx="2810035" cy="870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1. Payment Processor (Merchant Service Provider)</a:t>
            </a:r>
            <a:endParaRPr sz="2400"/>
          </a:p>
        </p:txBody>
      </p:sp>
      <p:sp>
        <p:nvSpPr>
          <p:cNvPr id="129" name="Google Shape;129;p22"/>
          <p:cNvSpPr txBox="1"/>
          <p:nvPr>
            <p:ph idx="1" type="body"/>
          </p:nvPr>
        </p:nvSpPr>
        <p:spPr>
          <a:xfrm>
            <a:off x="311700" y="1152475"/>
            <a:ext cx="8520600" cy="3787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rgbClr val="000000"/>
                </a:solidFill>
              </a:rPr>
              <a:t>Do you already have a Payment Processor or Merchant Service Provider?</a:t>
            </a:r>
            <a:endParaRPr>
              <a:solidFill>
                <a:srgbClr val="000000"/>
              </a:solidFill>
            </a:endParaRPr>
          </a:p>
          <a:p>
            <a:pPr indent="-342900" lvl="0" marL="457200" rtl="0" algn="l">
              <a:spcBef>
                <a:spcPts val="1200"/>
              </a:spcBef>
              <a:spcAft>
                <a:spcPts val="0"/>
              </a:spcAft>
              <a:buClr>
                <a:srgbClr val="000000"/>
              </a:buClr>
              <a:buSzPts val="1800"/>
              <a:buChar char="●"/>
            </a:pPr>
            <a:r>
              <a:rPr lang="en">
                <a:solidFill>
                  <a:srgbClr val="000000"/>
                </a:solidFill>
              </a:rPr>
              <a:t>Do they work with Authorize.net?</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Can they process all 4 major card types for online orders?</a:t>
            </a:r>
            <a:endParaRPr>
              <a:solidFill>
                <a:srgbClr val="000000"/>
              </a:solidFill>
            </a:endParaRPr>
          </a:p>
          <a:p>
            <a:pPr indent="0" lvl="0" marL="0" rtl="0" algn="l">
              <a:spcBef>
                <a:spcPts val="1200"/>
              </a:spcBef>
              <a:spcAft>
                <a:spcPts val="0"/>
              </a:spcAft>
              <a:buNone/>
            </a:pPr>
            <a:r>
              <a:rPr lang="en">
                <a:solidFill>
                  <a:srgbClr val="000000"/>
                </a:solidFill>
              </a:rPr>
              <a:t>Sign up with a new Payment Processor</a:t>
            </a:r>
            <a:endParaRPr>
              <a:solidFill>
                <a:srgbClr val="000000"/>
              </a:solidFill>
            </a:endParaRPr>
          </a:p>
          <a:p>
            <a:pPr indent="-342900" lvl="0" marL="457200" rtl="0" algn="l">
              <a:spcBef>
                <a:spcPts val="1200"/>
              </a:spcBef>
              <a:spcAft>
                <a:spcPts val="0"/>
              </a:spcAft>
              <a:buClr>
                <a:srgbClr val="000000"/>
              </a:buClr>
              <a:buSzPts val="1800"/>
              <a:buChar char="●"/>
            </a:pPr>
            <a:r>
              <a:rPr lang="en">
                <a:solidFill>
                  <a:srgbClr val="000000"/>
                </a:solidFill>
              </a:rPr>
              <a:t>Should work with Authorize.net, process all 4 card types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Gravity Payments - Partnering with ABA</a:t>
            </a:r>
            <a:endParaRPr>
              <a:solidFill>
                <a:srgbClr val="000000"/>
              </a:solidFill>
            </a:endParaRPr>
          </a:p>
          <a:p>
            <a:pPr indent="-336550" lvl="1" marL="914400" rtl="0" algn="l">
              <a:spcBef>
                <a:spcPts val="0"/>
              </a:spcBef>
              <a:spcAft>
                <a:spcPts val="0"/>
              </a:spcAft>
              <a:buClr>
                <a:srgbClr val="CC0000"/>
              </a:buClr>
              <a:buSzPts val="1700"/>
              <a:buChar char="○"/>
            </a:pPr>
            <a:r>
              <a:rPr lang="en" sz="1700">
                <a:solidFill>
                  <a:srgbClr val="CC0000"/>
                </a:solidFill>
              </a:rPr>
              <a:t>Pre-negotiated rate : 2.4% &amp; 23 cents per transaction (no set-up costs)</a:t>
            </a:r>
            <a:endParaRPr sz="1700">
              <a:solidFill>
                <a:srgbClr val="CC0000"/>
              </a:solidFill>
            </a:endParaRPr>
          </a:p>
          <a:p>
            <a:pPr indent="-336550" lvl="1" marL="914400" rtl="0" algn="l">
              <a:spcBef>
                <a:spcPts val="0"/>
              </a:spcBef>
              <a:spcAft>
                <a:spcPts val="0"/>
              </a:spcAft>
              <a:buClr>
                <a:srgbClr val="CC0000"/>
              </a:buClr>
              <a:buSzPts val="1700"/>
              <a:buChar char="○"/>
            </a:pPr>
            <a:r>
              <a:rPr lang="en" sz="1450" u="sng">
                <a:solidFill>
                  <a:srgbClr val="CC0000"/>
                </a:solidFill>
                <a:highlight>
                  <a:srgbClr val="F8F8F8"/>
                </a:highlight>
                <a:hlinkClick r:id="rId3">
                  <a:extLst>
                    <a:ext uri="{A12FA001-AC4F-418D-AE19-62706E023703}">
                      <ahyp:hlinkClr val="tx"/>
                    </a:ext>
                  </a:extLst>
                </a:hlinkClick>
              </a:rPr>
              <a:t>https://gravitypayments.com/partner/aba-gravity-instant/</a:t>
            </a:r>
            <a:endParaRPr sz="1700">
              <a:solidFill>
                <a:srgbClr val="CC0000"/>
              </a:solidFill>
            </a:endParaRPr>
          </a:p>
          <a:p>
            <a:pPr indent="-336550" lvl="1" marL="914400" rtl="0" algn="l">
              <a:spcBef>
                <a:spcPts val="0"/>
              </a:spcBef>
              <a:spcAft>
                <a:spcPts val="0"/>
              </a:spcAft>
              <a:buClr>
                <a:srgbClr val="CC0000"/>
              </a:buClr>
              <a:buSzPts val="1700"/>
              <a:buChar char="○"/>
            </a:pPr>
            <a:r>
              <a:rPr b="1" lang="en">
                <a:solidFill>
                  <a:srgbClr val="CC0000"/>
                </a:solidFill>
                <a:highlight>
                  <a:srgbClr val="FFFFFF"/>
                </a:highlight>
              </a:rPr>
              <a:t>Jason Butler - jbutler@gravitypayments.com - 206-388-5900 ext 563</a:t>
            </a:r>
            <a:endParaRPr b="1">
              <a:solidFill>
                <a:srgbClr val="CC0000"/>
              </a:solidFill>
              <a:highlight>
                <a:srgbClr val="FFFFFF"/>
              </a:highlight>
            </a:endParaRPr>
          </a:p>
          <a:p>
            <a:pPr indent="-336550" lvl="1" marL="914400" rtl="0" algn="l">
              <a:spcBef>
                <a:spcPts val="0"/>
              </a:spcBef>
              <a:spcAft>
                <a:spcPts val="0"/>
              </a:spcAft>
              <a:buClr>
                <a:srgbClr val="CC0000"/>
              </a:buClr>
              <a:buSzPts val="1700"/>
              <a:buChar char="○"/>
            </a:pPr>
            <a:r>
              <a:rPr b="1" lang="en">
                <a:solidFill>
                  <a:srgbClr val="CC0000"/>
                </a:solidFill>
                <a:highlight>
                  <a:srgbClr val="FFFFFF"/>
                </a:highlight>
              </a:rPr>
              <a:t> Nicole West - nwest@gravitypayments.com - 206-388-5900 ext 554</a:t>
            </a:r>
            <a:endParaRPr sz="1700">
              <a:solidFill>
                <a:srgbClr val="CC0000"/>
              </a:solidFill>
            </a:endParaRPr>
          </a:p>
          <a:p>
            <a:pPr indent="0" lvl="0" marL="0" rtl="0" algn="l">
              <a:spcBef>
                <a:spcPts val="1200"/>
              </a:spcBef>
              <a:spcAft>
                <a:spcPts val="1200"/>
              </a:spcAft>
              <a:buNone/>
            </a:pPr>
            <a:r>
              <a:rPr lang="en"/>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Payment Processor - Requirements</a:t>
            </a:r>
            <a:endParaRPr sz="2400"/>
          </a:p>
        </p:txBody>
      </p:sp>
      <p:sp>
        <p:nvSpPr>
          <p:cNvPr id="135" name="Google Shape;135;p23"/>
          <p:cNvSpPr txBox="1"/>
          <p:nvPr>
            <p:ph idx="1" type="body"/>
          </p:nvPr>
        </p:nvSpPr>
        <p:spPr>
          <a:xfrm>
            <a:off x="311700" y="10992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rPr>
              <a:t>On your website -</a:t>
            </a:r>
            <a:endParaRPr>
              <a:solidFill>
                <a:srgbClr val="000000"/>
              </a:solidFill>
            </a:endParaRPr>
          </a:p>
          <a:p>
            <a:pPr indent="0" lvl="0" marL="0" rtl="0" algn="l">
              <a:spcBef>
                <a:spcPts val="1200"/>
              </a:spcBef>
              <a:spcAft>
                <a:spcPts val="0"/>
              </a:spcAft>
              <a:buNone/>
            </a:pPr>
            <a:r>
              <a:rPr lang="en">
                <a:solidFill>
                  <a:srgbClr val="000000"/>
                </a:solidFill>
              </a:rPr>
              <a:t>	Terms &amp; Conditions</a:t>
            </a:r>
            <a:endParaRPr>
              <a:solidFill>
                <a:srgbClr val="000000"/>
              </a:solidFill>
            </a:endParaRPr>
          </a:p>
          <a:p>
            <a:pPr indent="0" lvl="0" marL="0" rtl="0" algn="l">
              <a:spcBef>
                <a:spcPts val="1200"/>
              </a:spcBef>
              <a:spcAft>
                <a:spcPts val="0"/>
              </a:spcAft>
              <a:buNone/>
            </a:pPr>
            <a:r>
              <a:rPr lang="en">
                <a:solidFill>
                  <a:srgbClr val="000000"/>
                </a:solidFill>
              </a:rPr>
              <a:t>	Privacy Policy</a:t>
            </a:r>
            <a:endParaRPr>
              <a:solidFill>
                <a:srgbClr val="000000"/>
              </a:solidFill>
            </a:endParaRPr>
          </a:p>
          <a:p>
            <a:pPr indent="0" lvl="0" marL="0" rtl="0" algn="l">
              <a:spcBef>
                <a:spcPts val="1200"/>
              </a:spcBef>
              <a:spcAft>
                <a:spcPts val="0"/>
              </a:spcAft>
              <a:buNone/>
            </a:pPr>
            <a:r>
              <a:rPr lang="en">
                <a:solidFill>
                  <a:srgbClr val="000000"/>
                </a:solidFill>
              </a:rPr>
              <a:t>	Return / Refund Policy</a:t>
            </a:r>
            <a:endParaRPr>
              <a:solidFill>
                <a:srgbClr val="000000"/>
              </a:solidFill>
            </a:endParaRPr>
          </a:p>
          <a:p>
            <a:pPr indent="0" lvl="0" marL="0" rtl="0" algn="l">
              <a:spcBef>
                <a:spcPts val="1200"/>
              </a:spcBef>
              <a:spcAft>
                <a:spcPts val="0"/>
              </a:spcAft>
              <a:buNone/>
            </a:pPr>
            <a:r>
              <a:rPr lang="en">
                <a:solidFill>
                  <a:srgbClr val="000000"/>
                </a:solidFill>
              </a:rPr>
              <a:t>	Shipping Policy</a:t>
            </a:r>
            <a:endParaRPr>
              <a:solidFill>
                <a:srgbClr val="000000"/>
              </a:solidFill>
            </a:endParaRPr>
          </a:p>
          <a:p>
            <a:pPr indent="0" lvl="0" marL="0" rtl="0" algn="l">
              <a:spcBef>
                <a:spcPts val="1200"/>
              </a:spcBef>
              <a:spcAft>
                <a:spcPts val="0"/>
              </a:spcAft>
              <a:buNone/>
            </a:pPr>
            <a:r>
              <a:rPr lang="en">
                <a:solidFill>
                  <a:srgbClr val="000000"/>
                </a:solidFill>
              </a:rPr>
              <a:t>	Contact Information / “Contact Us”</a:t>
            </a:r>
            <a:endParaRPr>
              <a:solidFill>
                <a:srgbClr val="000000"/>
              </a:solidFill>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4"/>
          <p:cNvPicPr preferRelativeResize="0"/>
          <p:nvPr/>
        </p:nvPicPr>
        <p:blipFill>
          <a:blip r:embed="rId3">
            <a:alphaModFix/>
          </a:blip>
          <a:stretch>
            <a:fillRect/>
          </a:stretch>
        </p:blipFill>
        <p:spPr>
          <a:xfrm>
            <a:off x="152400" y="706325"/>
            <a:ext cx="8839204" cy="4385074"/>
          </a:xfrm>
          <a:prstGeom prst="rect">
            <a:avLst/>
          </a:prstGeom>
          <a:noFill/>
          <a:ln>
            <a:noFill/>
          </a:ln>
        </p:spPr>
      </p:pic>
      <p:sp>
        <p:nvSpPr>
          <p:cNvPr id="141" name="Google Shape;141;p24"/>
          <p:cNvSpPr txBox="1"/>
          <p:nvPr/>
        </p:nvSpPr>
        <p:spPr>
          <a:xfrm>
            <a:off x="1209650" y="306125"/>
            <a:ext cx="6511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CC0000"/>
                </a:solidFill>
              </a:rPr>
              <a:t>Privacy Pages -&gt; Site Menu</a:t>
            </a:r>
            <a:endParaRPr b="1">
              <a:solidFill>
                <a:srgbClr val="CC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nvSpPr>
        <p:spPr>
          <a:xfrm>
            <a:off x="1209650" y="306125"/>
            <a:ext cx="6511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CC0000"/>
                </a:solidFill>
              </a:rPr>
              <a:t>Privacy Pages -&gt; Site Footer</a:t>
            </a:r>
            <a:endParaRPr b="1">
              <a:solidFill>
                <a:srgbClr val="CC0000"/>
              </a:solidFill>
            </a:endParaRPr>
          </a:p>
        </p:txBody>
      </p:sp>
      <p:pic>
        <p:nvPicPr>
          <p:cNvPr id="147" name="Google Shape;147;p25"/>
          <p:cNvPicPr preferRelativeResize="0"/>
          <p:nvPr/>
        </p:nvPicPr>
        <p:blipFill>
          <a:blip r:embed="rId3">
            <a:alphaModFix/>
          </a:blip>
          <a:stretch>
            <a:fillRect/>
          </a:stretch>
        </p:blipFill>
        <p:spPr>
          <a:xfrm>
            <a:off x="152400" y="1220450"/>
            <a:ext cx="8839204" cy="34010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2. Authorize.net Account</a:t>
            </a:r>
            <a:endParaRPr sz="2400"/>
          </a:p>
        </p:txBody>
      </p:sp>
      <p:sp>
        <p:nvSpPr>
          <p:cNvPr id="153" name="Google Shape;153;p26"/>
          <p:cNvSpPr txBox="1"/>
          <p:nvPr>
            <p:ph idx="1" type="body"/>
          </p:nvPr>
        </p:nvSpPr>
        <p:spPr>
          <a:xfrm>
            <a:off x="311700" y="1232325"/>
            <a:ext cx="8520600" cy="36735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rgbClr val="000000"/>
              </a:buClr>
              <a:buSzPts val="1800"/>
              <a:buChar char="●"/>
            </a:pPr>
            <a:r>
              <a:rPr lang="en">
                <a:solidFill>
                  <a:srgbClr val="000000"/>
                </a:solidFill>
              </a:rPr>
              <a:t>Check with your merchant service provider</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Or, if using Gravity Payments, it is included</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Or,  </a:t>
            </a:r>
            <a:r>
              <a:rPr lang="en" u="sng">
                <a:solidFill>
                  <a:srgbClr val="000000"/>
                </a:solidFill>
                <a:latin typeface="Times New Roman"/>
                <a:ea typeface="Times New Roman"/>
                <a:cs typeface="Times New Roman"/>
                <a:sym typeface="Times New Roman"/>
                <a:hlinkClick r:id="rId3">
                  <a:extLst>
                    <a:ext uri="{A12FA001-AC4F-418D-AE19-62706E023703}">
                      <ahyp:hlinkClr val="tx"/>
                    </a:ext>
                  </a:extLst>
                </a:hlinkClick>
              </a:rPr>
              <a:t>https://www.authorize.net/sign-up/pricing/</a:t>
            </a:r>
            <a:endParaRPr sz="2400">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2 must-have features (Free)</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Customer Information Manager (CIM) - manage customer profiles</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Advanced Fraud Detection Suite (AFDS) - configurable fraud filters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Optional feature </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Automated Recurring Billing (ARB)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Activate</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Reset and use strong passwords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User Accounts</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Roles and Permissions </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https://account.authorize.net/help/Account/User_Administration/User_Role_Definitions.htm</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3. Configure your Authorize.net Account - Checklist</a:t>
            </a:r>
            <a:endParaRPr sz="2400"/>
          </a:p>
        </p:txBody>
      </p:sp>
      <p:sp>
        <p:nvSpPr>
          <p:cNvPr id="159" name="Google Shape;159;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AutoNum type="arabicPeriod"/>
            </a:pPr>
            <a:r>
              <a:rPr lang="en">
                <a:solidFill>
                  <a:srgbClr val="000000"/>
                </a:solidFill>
              </a:rPr>
              <a:t>Account Owner Profile - Change password and check profile</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User Administration - Create additional accounts</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Payment processor information</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Customer Information Manager - Confirm this is enabled</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Advanced Fraud Detection Suite settings</a:t>
            </a:r>
            <a:endParaRPr>
              <a:solidFill>
                <a:srgbClr val="000000"/>
              </a:solidFill>
            </a:endParaRPr>
          </a:p>
          <a:p>
            <a:pPr indent="-317500" lvl="1" marL="914400" rtl="0" algn="l">
              <a:spcBef>
                <a:spcPts val="0"/>
              </a:spcBef>
              <a:spcAft>
                <a:spcPts val="0"/>
              </a:spcAft>
              <a:buClr>
                <a:srgbClr val="000000"/>
              </a:buClr>
              <a:buSzPts val="1400"/>
              <a:buAutoNum type="alphaLcPeriod"/>
            </a:pPr>
            <a:r>
              <a:rPr lang="en" u="sng">
                <a:solidFill>
                  <a:srgbClr val="000000"/>
                </a:solidFill>
                <a:hlinkClick r:id="rId3">
                  <a:extLst>
                    <a:ext uri="{A12FA001-AC4F-418D-AE19-62706E023703}">
                      <ahyp:hlinkClr val="tx"/>
                    </a:ext>
                  </a:extLst>
                </a:hlinkClick>
              </a:rPr>
              <a:t>https://www.bookweb.org/indiecommerce/authorizenet</a:t>
            </a:r>
            <a:endParaRPr>
              <a:solidFill>
                <a:srgbClr val="000000"/>
              </a:solidFill>
            </a:endParaRPr>
          </a:p>
          <a:p>
            <a:pPr indent="-317500" lvl="1" marL="914400" rtl="0" algn="l">
              <a:spcBef>
                <a:spcPts val="0"/>
              </a:spcBef>
              <a:spcAft>
                <a:spcPts val="0"/>
              </a:spcAft>
              <a:buClr>
                <a:srgbClr val="000000"/>
              </a:buClr>
              <a:buSzPts val="1400"/>
              <a:buAutoNum type="alphaLcPeriod"/>
            </a:pPr>
            <a:r>
              <a:rPr lang="en">
                <a:solidFill>
                  <a:srgbClr val="000000"/>
                </a:solidFill>
              </a:rPr>
              <a:t>‘Fraud Detection Suite Settings 2019.pdf’</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Payment Form -&gt; Form Fields -&gt; None of the fields should be ‘Required’</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Fraud Email Notifications</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Set to ‘Live’ mode</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199575" y="1513625"/>
            <a:ext cx="8520600" cy="2396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Authorize.net </a:t>
            </a:r>
            <a:endParaRPr/>
          </a:p>
          <a:p>
            <a:pPr indent="0" lvl="0" marL="0" rtl="0" algn="ctr">
              <a:spcBef>
                <a:spcPts val="0"/>
              </a:spcBef>
              <a:spcAft>
                <a:spcPts val="0"/>
              </a:spcAft>
              <a:buNone/>
            </a:pPr>
            <a:r>
              <a:rPr lang="en"/>
              <a:t>Over to a Sandbox Account...</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199575" y="1513625"/>
            <a:ext cx="8520600" cy="2396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Authorize.net </a:t>
            </a:r>
            <a:endParaRPr/>
          </a:p>
          <a:p>
            <a:pPr indent="0" lvl="0" marL="0" rtl="0" algn="ctr">
              <a:spcBef>
                <a:spcPts val="0"/>
              </a:spcBef>
              <a:spcAft>
                <a:spcPts val="0"/>
              </a:spcAft>
              <a:buNone/>
            </a:pPr>
            <a:r>
              <a:rPr lang="en"/>
              <a:t>Advanced Fraud Detection Suite</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30"/>
          <p:cNvPicPr preferRelativeResize="0"/>
          <p:nvPr/>
        </p:nvPicPr>
        <p:blipFill>
          <a:blip r:embed="rId3">
            <a:alphaModFix/>
          </a:blip>
          <a:stretch>
            <a:fillRect/>
          </a:stretch>
        </p:blipFill>
        <p:spPr>
          <a:xfrm>
            <a:off x="2242200" y="107175"/>
            <a:ext cx="4659603" cy="4838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1"/>
          <p:cNvPicPr preferRelativeResize="0"/>
          <p:nvPr/>
        </p:nvPicPr>
        <p:blipFill>
          <a:blip r:embed="rId3">
            <a:alphaModFix/>
          </a:blip>
          <a:stretch>
            <a:fillRect/>
          </a:stretch>
        </p:blipFill>
        <p:spPr>
          <a:xfrm>
            <a:off x="1209575" y="152400"/>
            <a:ext cx="5952928" cy="4838702"/>
          </a:xfrm>
          <a:prstGeom prst="rect">
            <a:avLst/>
          </a:prstGeom>
          <a:noFill/>
          <a:ln>
            <a:noFill/>
          </a:ln>
        </p:spPr>
      </p:pic>
      <p:cxnSp>
        <p:nvCxnSpPr>
          <p:cNvPr id="180" name="Google Shape;180;p31"/>
          <p:cNvCxnSpPr/>
          <p:nvPr/>
        </p:nvCxnSpPr>
        <p:spPr>
          <a:xfrm>
            <a:off x="2894800" y="190000"/>
            <a:ext cx="11100" cy="345000"/>
          </a:xfrm>
          <a:prstGeom prst="straightConnector1">
            <a:avLst/>
          </a:prstGeom>
          <a:noFill/>
          <a:ln cap="flat" cmpd="sng" w="19050">
            <a:solidFill>
              <a:srgbClr val="FF0000"/>
            </a:solidFill>
            <a:prstDash val="solid"/>
            <a:round/>
            <a:headEnd len="med" w="med" type="none"/>
            <a:tailEnd len="med" w="med" type="triangle"/>
          </a:ln>
        </p:spPr>
      </p:cxnSp>
      <p:sp>
        <p:nvSpPr>
          <p:cNvPr id="181" name="Google Shape;181;p31"/>
          <p:cNvSpPr txBox="1"/>
          <p:nvPr/>
        </p:nvSpPr>
        <p:spPr>
          <a:xfrm>
            <a:off x="2338150" y="-25800"/>
            <a:ext cx="1269300" cy="2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FF0000"/>
                </a:solidFill>
              </a:rPr>
              <a:t>DON’T USE</a:t>
            </a:r>
            <a:endParaRPr b="1" sz="100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400"/>
              <a:t>Housekeeping</a:t>
            </a:r>
            <a:endParaRPr b="1" sz="2400"/>
          </a:p>
        </p:txBody>
      </p:sp>
      <p:sp>
        <p:nvSpPr>
          <p:cNvPr id="62" name="Google Shape;62;p14"/>
          <p:cNvSpPr txBox="1"/>
          <p:nvPr>
            <p:ph idx="1" type="body"/>
          </p:nvPr>
        </p:nvSpPr>
        <p:spPr>
          <a:xfrm>
            <a:off x="311700" y="1152475"/>
            <a:ext cx="8520600" cy="3871500"/>
          </a:xfrm>
          <a:prstGeom prst="rect">
            <a:avLst/>
          </a:prstGeom>
        </p:spPr>
        <p:txBody>
          <a:bodyPr anchorCtr="0" anchor="t" bIns="91425" lIns="91425" spcFirstLastPara="1" rIns="91425" wrap="square" tIns="91425">
            <a:normAutofit fontScale="92500" lnSpcReduction="20000"/>
          </a:bodyPr>
          <a:lstStyle/>
          <a:p>
            <a:pPr indent="-334327" lvl="0" marL="457200" rtl="0" algn="l">
              <a:lnSpc>
                <a:spcPct val="200000"/>
              </a:lnSpc>
              <a:spcBef>
                <a:spcPts val="0"/>
              </a:spcBef>
              <a:spcAft>
                <a:spcPts val="0"/>
              </a:spcAft>
              <a:buClr>
                <a:schemeClr val="dk1"/>
              </a:buClr>
              <a:buSzPct val="100000"/>
              <a:buFont typeface="Roboto"/>
              <a:buChar char="●"/>
            </a:pPr>
            <a:r>
              <a:rPr lang="en">
                <a:solidFill>
                  <a:schemeClr val="dk1"/>
                </a:solidFill>
                <a:latin typeface="Roboto"/>
                <a:ea typeface="Roboto"/>
                <a:cs typeface="Roboto"/>
                <a:sym typeface="Roboto"/>
              </a:rPr>
              <a:t>All attendees are in ‘Listen Only’ mode</a:t>
            </a:r>
            <a:endParaRPr>
              <a:solidFill>
                <a:schemeClr val="dk1"/>
              </a:solidFill>
              <a:latin typeface="Roboto"/>
              <a:ea typeface="Roboto"/>
              <a:cs typeface="Roboto"/>
              <a:sym typeface="Roboto"/>
            </a:endParaRPr>
          </a:p>
          <a:p>
            <a:pPr indent="-334327" lvl="0" marL="457200" rtl="0" algn="l">
              <a:lnSpc>
                <a:spcPct val="200000"/>
              </a:lnSpc>
              <a:spcBef>
                <a:spcPts val="0"/>
              </a:spcBef>
              <a:spcAft>
                <a:spcPts val="0"/>
              </a:spcAft>
              <a:buClr>
                <a:schemeClr val="dk1"/>
              </a:buClr>
              <a:buSzPct val="100000"/>
              <a:buFont typeface="Roboto"/>
              <a:buChar char="●"/>
            </a:pPr>
            <a:r>
              <a:rPr lang="en">
                <a:solidFill>
                  <a:schemeClr val="dk1"/>
                </a:solidFill>
                <a:latin typeface="Roboto"/>
                <a:ea typeface="Roboto"/>
                <a:cs typeface="Roboto"/>
                <a:sym typeface="Roboto"/>
              </a:rPr>
              <a:t>We welcome questions and comments. Type them into the questions panel</a:t>
            </a:r>
            <a:endParaRPr>
              <a:solidFill>
                <a:schemeClr val="dk1"/>
              </a:solidFill>
              <a:latin typeface="Roboto"/>
              <a:ea typeface="Roboto"/>
              <a:cs typeface="Roboto"/>
              <a:sym typeface="Roboto"/>
            </a:endParaRPr>
          </a:p>
          <a:p>
            <a:pPr indent="-334327" lvl="0" marL="457200" rtl="0" algn="l">
              <a:lnSpc>
                <a:spcPct val="200000"/>
              </a:lnSpc>
              <a:spcBef>
                <a:spcPts val="0"/>
              </a:spcBef>
              <a:spcAft>
                <a:spcPts val="0"/>
              </a:spcAft>
              <a:buClr>
                <a:schemeClr val="dk1"/>
              </a:buClr>
              <a:buSzPct val="100000"/>
              <a:buFont typeface="Roboto"/>
              <a:buChar char="●"/>
            </a:pPr>
            <a:r>
              <a:rPr lang="en">
                <a:solidFill>
                  <a:schemeClr val="dk1"/>
                </a:solidFill>
                <a:latin typeface="Roboto"/>
                <a:ea typeface="Roboto"/>
                <a:cs typeface="Roboto"/>
                <a:sym typeface="Roboto"/>
              </a:rPr>
              <a:t>Questions will be answered during and at the end of the presentation</a:t>
            </a:r>
            <a:endParaRPr>
              <a:solidFill>
                <a:schemeClr val="dk1"/>
              </a:solidFill>
              <a:latin typeface="Roboto"/>
              <a:ea typeface="Roboto"/>
              <a:cs typeface="Roboto"/>
              <a:sym typeface="Roboto"/>
            </a:endParaRPr>
          </a:p>
          <a:p>
            <a:pPr indent="-334327" lvl="0" marL="457200" rtl="0" algn="l">
              <a:lnSpc>
                <a:spcPct val="200000"/>
              </a:lnSpc>
              <a:spcBef>
                <a:spcPts val="0"/>
              </a:spcBef>
              <a:spcAft>
                <a:spcPts val="0"/>
              </a:spcAft>
              <a:buClr>
                <a:schemeClr val="dk1"/>
              </a:buClr>
              <a:buSzPct val="100000"/>
              <a:buFont typeface="Roboto"/>
              <a:buChar char="●"/>
            </a:pPr>
            <a:r>
              <a:rPr lang="en">
                <a:solidFill>
                  <a:schemeClr val="dk1"/>
                </a:solidFill>
                <a:latin typeface="Roboto"/>
                <a:ea typeface="Roboto"/>
                <a:cs typeface="Roboto"/>
                <a:sym typeface="Roboto"/>
              </a:rPr>
              <a:t>Webinar recording and deck will be shared with the attendees</a:t>
            </a:r>
            <a:endParaRPr>
              <a:solidFill>
                <a:schemeClr val="dk1"/>
              </a:solidFill>
              <a:latin typeface="Roboto"/>
              <a:ea typeface="Roboto"/>
              <a:cs typeface="Roboto"/>
              <a:sym typeface="Roboto"/>
            </a:endParaRPr>
          </a:p>
          <a:p>
            <a:pPr indent="-334327" lvl="0" marL="457200" rtl="0" algn="l">
              <a:lnSpc>
                <a:spcPct val="200000"/>
              </a:lnSpc>
              <a:spcBef>
                <a:spcPts val="0"/>
              </a:spcBef>
              <a:spcAft>
                <a:spcPts val="0"/>
              </a:spcAft>
              <a:buClr>
                <a:schemeClr val="dk1"/>
              </a:buClr>
              <a:buSzPct val="100000"/>
              <a:buFont typeface="Roboto"/>
              <a:buChar char="●"/>
            </a:pPr>
            <a:r>
              <a:rPr lang="en">
                <a:solidFill>
                  <a:schemeClr val="dk1"/>
                </a:solidFill>
                <a:latin typeface="Roboto"/>
                <a:ea typeface="Roboto"/>
                <a:cs typeface="Roboto"/>
                <a:sym typeface="Roboto"/>
              </a:rPr>
              <a:t>Use the hand icon for any technical issues</a:t>
            </a:r>
            <a:endParaRPr>
              <a:solidFill>
                <a:schemeClr val="dk1"/>
              </a:solidFill>
              <a:latin typeface="Roboto"/>
              <a:ea typeface="Roboto"/>
              <a:cs typeface="Roboto"/>
              <a:sym typeface="Roboto"/>
            </a:endParaRPr>
          </a:p>
          <a:p>
            <a:pPr indent="-334327" lvl="0" marL="457200" rtl="0" algn="l">
              <a:lnSpc>
                <a:spcPct val="200000"/>
              </a:lnSpc>
              <a:spcBef>
                <a:spcPts val="0"/>
              </a:spcBef>
              <a:spcAft>
                <a:spcPts val="0"/>
              </a:spcAft>
              <a:buClr>
                <a:schemeClr val="dk1"/>
              </a:buClr>
              <a:buSzPct val="100000"/>
              <a:buFont typeface="Roboto"/>
              <a:buChar char="●"/>
            </a:pPr>
            <a:r>
              <a:rPr lang="en">
                <a:solidFill>
                  <a:schemeClr val="dk1"/>
                </a:solidFill>
                <a:latin typeface="Roboto"/>
                <a:ea typeface="Roboto"/>
                <a:cs typeface="Roboto"/>
                <a:sym typeface="Roboto"/>
              </a:rPr>
              <a:t>Trouble with audio? You can dial in by phone and watch on the computer screen</a:t>
            </a:r>
            <a:endParaRPr>
              <a:solidFill>
                <a:schemeClr val="dk1"/>
              </a:solidFill>
              <a:latin typeface="Roboto"/>
              <a:ea typeface="Roboto"/>
              <a:cs typeface="Roboto"/>
              <a:sym typeface="Roboto"/>
            </a:endParaRPr>
          </a:p>
          <a:p>
            <a:pPr indent="0" lvl="0" marL="0" rtl="0" algn="ctr">
              <a:spcBef>
                <a:spcPts val="1200"/>
              </a:spcBef>
              <a:spcAft>
                <a:spcPts val="0"/>
              </a:spcAft>
              <a:buNone/>
            </a:pPr>
            <a:r>
              <a:t/>
            </a:r>
            <a:endParaRPr b="1" sz="2400" u="sng"/>
          </a:p>
          <a:p>
            <a:pPr indent="0" lvl="0" marL="0" rtl="0" algn="ctr">
              <a:spcBef>
                <a:spcPts val="12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32"/>
          <p:cNvPicPr preferRelativeResize="0"/>
          <p:nvPr/>
        </p:nvPicPr>
        <p:blipFill>
          <a:blip r:embed="rId3">
            <a:alphaModFix/>
          </a:blip>
          <a:stretch>
            <a:fillRect/>
          </a:stretch>
        </p:blipFill>
        <p:spPr>
          <a:xfrm>
            <a:off x="1473850" y="152400"/>
            <a:ext cx="5916589" cy="4838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33"/>
          <p:cNvPicPr preferRelativeResize="0"/>
          <p:nvPr/>
        </p:nvPicPr>
        <p:blipFill>
          <a:blip r:embed="rId3">
            <a:alphaModFix/>
          </a:blip>
          <a:stretch>
            <a:fillRect/>
          </a:stretch>
        </p:blipFill>
        <p:spPr>
          <a:xfrm>
            <a:off x="1158750" y="152400"/>
            <a:ext cx="6491565" cy="4838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4"/>
          <p:cNvPicPr preferRelativeResize="0"/>
          <p:nvPr/>
        </p:nvPicPr>
        <p:blipFill>
          <a:blip r:embed="rId3">
            <a:alphaModFix/>
          </a:blip>
          <a:stretch>
            <a:fillRect/>
          </a:stretch>
        </p:blipFill>
        <p:spPr>
          <a:xfrm>
            <a:off x="1616175" y="152400"/>
            <a:ext cx="6505743" cy="483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35"/>
          <p:cNvPicPr preferRelativeResize="0"/>
          <p:nvPr/>
        </p:nvPicPr>
        <p:blipFill>
          <a:blip r:embed="rId3">
            <a:alphaModFix/>
          </a:blip>
          <a:stretch>
            <a:fillRect/>
          </a:stretch>
        </p:blipFill>
        <p:spPr>
          <a:xfrm>
            <a:off x="152400" y="152400"/>
            <a:ext cx="8839197" cy="310066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4. Generate Authorize.net ‘Keys’ For IndieLite</a:t>
            </a:r>
            <a:endParaRPr sz="2400"/>
          </a:p>
        </p:txBody>
      </p:sp>
      <p:sp>
        <p:nvSpPr>
          <p:cNvPr id="207" name="Google Shape;207;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25000" lnSpcReduction="20000"/>
          </a:bodyPr>
          <a:lstStyle/>
          <a:p>
            <a:pPr indent="-342900" lvl="0" marL="457200" rtl="0" algn="l">
              <a:spcBef>
                <a:spcPts val="0"/>
              </a:spcBef>
              <a:spcAft>
                <a:spcPts val="0"/>
              </a:spcAft>
              <a:buClr>
                <a:srgbClr val="000000"/>
              </a:buClr>
              <a:buSzPct val="100000"/>
              <a:buChar char="●"/>
            </a:pPr>
            <a:r>
              <a:rPr lang="en" sz="7200">
                <a:solidFill>
                  <a:srgbClr val="000000"/>
                </a:solidFill>
              </a:rPr>
              <a:t>API Login ID, Transaction Key &amp; Public Client Key </a:t>
            </a:r>
            <a:endParaRPr sz="7200">
              <a:solidFill>
                <a:srgbClr val="000000"/>
              </a:solidFill>
            </a:endParaRPr>
          </a:p>
          <a:p>
            <a:pPr indent="-342900" lvl="1" marL="914400" rtl="0" algn="l">
              <a:spcBef>
                <a:spcPts val="0"/>
              </a:spcBef>
              <a:spcAft>
                <a:spcPts val="0"/>
              </a:spcAft>
              <a:buClr>
                <a:srgbClr val="CC0000"/>
              </a:buClr>
              <a:buSzPct val="100000"/>
              <a:buChar char="○"/>
            </a:pPr>
            <a:r>
              <a:rPr lang="en" sz="7200">
                <a:solidFill>
                  <a:srgbClr val="CC0000"/>
                </a:solidFill>
              </a:rPr>
              <a:t>Establish connection between your website and Authorize.net</a:t>
            </a:r>
            <a:endParaRPr sz="7200">
              <a:solidFill>
                <a:srgbClr val="CC0000"/>
              </a:solidFill>
            </a:endParaRPr>
          </a:p>
          <a:p>
            <a:pPr indent="-342900" lvl="1" marL="914400" rtl="0" algn="l">
              <a:spcBef>
                <a:spcPts val="0"/>
              </a:spcBef>
              <a:spcAft>
                <a:spcPts val="0"/>
              </a:spcAft>
              <a:buClr>
                <a:srgbClr val="CC0000"/>
              </a:buClr>
              <a:buSzPct val="100000"/>
              <a:buChar char="○"/>
            </a:pPr>
            <a:r>
              <a:rPr lang="en" sz="7200" u="sng">
                <a:solidFill>
                  <a:srgbClr val="CC0000"/>
                </a:solidFill>
                <a:hlinkClick r:id="rId3">
                  <a:extLst>
                    <a:ext uri="{A12FA001-AC4F-418D-AE19-62706E023703}">
                      <ahyp:hlinkClr val="tx"/>
                    </a:ext>
                  </a:extLst>
                </a:hlinkClick>
              </a:rPr>
              <a:t>https://account.authorize.net/helpCP/Account/Settings/Security_Settings/General_Settings/API_Login_ID_and_Transaction_Key.htm</a:t>
            </a:r>
            <a:endParaRPr sz="7200">
              <a:solidFill>
                <a:srgbClr val="CC0000"/>
              </a:solidFill>
            </a:endParaRPr>
          </a:p>
          <a:p>
            <a:pPr indent="-342900" lvl="0" marL="457200" rtl="0" algn="l">
              <a:spcBef>
                <a:spcPts val="0"/>
              </a:spcBef>
              <a:spcAft>
                <a:spcPts val="0"/>
              </a:spcAft>
              <a:buClr>
                <a:srgbClr val="000000"/>
              </a:buClr>
              <a:buSzPct val="100000"/>
              <a:buChar char="●"/>
            </a:pPr>
            <a:r>
              <a:rPr lang="en" sz="7200">
                <a:solidFill>
                  <a:srgbClr val="000000"/>
                </a:solidFill>
              </a:rPr>
              <a:t>Please DO NOT email these to the IndieCommerce team</a:t>
            </a:r>
            <a:endParaRPr sz="7200">
              <a:solidFill>
                <a:srgbClr val="000000"/>
              </a:solidFill>
            </a:endParaRPr>
          </a:p>
          <a:p>
            <a:pPr indent="-342900" lvl="0" marL="457200" rtl="0" algn="l">
              <a:spcBef>
                <a:spcPts val="0"/>
              </a:spcBef>
              <a:spcAft>
                <a:spcPts val="0"/>
              </a:spcAft>
              <a:buClr>
                <a:srgbClr val="000000"/>
              </a:buClr>
              <a:buSzPct val="100000"/>
              <a:buChar char="●"/>
            </a:pPr>
            <a:r>
              <a:rPr lang="en" sz="7200">
                <a:solidFill>
                  <a:srgbClr val="000000"/>
                </a:solidFill>
              </a:rPr>
              <a:t>Submit the ‘keys’ on your IndieLite website</a:t>
            </a:r>
            <a:endParaRPr sz="7200">
              <a:solidFill>
                <a:srgbClr val="000000"/>
              </a:solidFill>
            </a:endParaRPr>
          </a:p>
          <a:p>
            <a:pPr indent="-342900" lvl="1" marL="914400" rtl="0" algn="l">
              <a:spcBef>
                <a:spcPts val="0"/>
              </a:spcBef>
              <a:spcAft>
                <a:spcPts val="0"/>
              </a:spcAft>
              <a:buClr>
                <a:srgbClr val="CC0000"/>
              </a:buClr>
              <a:buSzPct val="100000"/>
              <a:buChar char="○"/>
            </a:pPr>
            <a:r>
              <a:rPr lang="en" sz="7200">
                <a:solidFill>
                  <a:srgbClr val="CC0000"/>
                </a:solidFill>
              </a:rPr>
              <a:t>Store -&gt; Configuration -&gt; Account Information and Preferences -&gt; Store Authorizenet</a:t>
            </a:r>
            <a:endParaRPr sz="7200">
              <a:solidFill>
                <a:srgbClr val="CC0000"/>
              </a:solidFill>
            </a:endParaRPr>
          </a:p>
          <a:p>
            <a:pPr indent="-342900" lvl="0" marL="457200" rtl="0" algn="l">
              <a:spcBef>
                <a:spcPts val="0"/>
              </a:spcBef>
              <a:spcAft>
                <a:spcPts val="0"/>
              </a:spcAft>
              <a:buClr>
                <a:srgbClr val="000000"/>
              </a:buClr>
              <a:buSzPct val="100000"/>
              <a:buChar char="●"/>
            </a:pPr>
            <a:r>
              <a:rPr lang="en" sz="7200">
                <a:solidFill>
                  <a:srgbClr val="000000"/>
                </a:solidFill>
              </a:rPr>
              <a:t>DO NOT send us your Authorize.net login information</a:t>
            </a:r>
            <a:endParaRPr sz="7200">
              <a:solidFill>
                <a:srgbClr val="000000"/>
              </a:solidFill>
            </a:endParaRPr>
          </a:p>
          <a:p>
            <a:pPr indent="-342900" lvl="0" marL="457200" rtl="0" algn="l">
              <a:spcBef>
                <a:spcPts val="0"/>
              </a:spcBef>
              <a:spcAft>
                <a:spcPts val="0"/>
              </a:spcAft>
              <a:buClr>
                <a:srgbClr val="000000"/>
              </a:buClr>
              <a:buSzPct val="100000"/>
              <a:buChar char="●"/>
            </a:pPr>
            <a:r>
              <a:rPr lang="en" sz="7200">
                <a:solidFill>
                  <a:srgbClr val="000000"/>
                </a:solidFill>
              </a:rPr>
              <a:t>Login to your IndieLite site before generating the keys</a:t>
            </a:r>
            <a:endParaRPr sz="7200">
              <a:solidFill>
                <a:srgbClr val="000000"/>
              </a:solidFill>
            </a:endParaRPr>
          </a:p>
          <a:p>
            <a:pPr indent="0" lvl="0" marL="457200" rtl="0" algn="l">
              <a:spcBef>
                <a:spcPts val="1200"/>
              </a:spcBef>
              <a:spcAft>
                <a:spcPts val="0"/>
              </a:spcAft>
              <a:buNone/>
            </a:pPr>
            <a:r>
              <a:t/>
            </a:r>
            <a:endParaRPr sz="2850">
              <a:solidFill>
                <a:srgbClr val="000000"/>
              </a:solidFill>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7"/>
          <p:cNvPicPr preferRelativeResize="0"/>
          <p:nvPr/>
        </p:nvPicPr>
        <p:blipFill>
          <a:blip r:embed="rId3">
            <a:alphaModFix/>
          </a:blip>
          <a:stretch>
            <a:fillRect/>
          </a:stretch>
        </p:blipFill>
        <p:spPr>
          <a:xfrm>
            <a:off x="1435100" y="152400"/>
            <a:ext cx="5869107" cy="48386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Authorize.net Account - It is yours!</a:t>
            </a:r>
            <a:endParaRPr sz="2400"/>
          </a:p>
        </p:txBody>
      </p:sp>
      <p:sp>
        <p:nvSpPr>
          <p:cNvPr id="218" name="Google Shape;218;p38"/>
          <p:cNvSpPr txBox="1"/>
          <p:nvPr>
            <p:ph idx="1" type="body"/>
          </p:nvPr>
        </p:nvSpPr>
        <p:spPr>
          <a:xfrm>
            <a:off x="311700" y="1129875"/>
            <a:ext cx="8520600" cy="37302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rgbClr val="000000"/>
              </a:buClr>
              <a:buSzPts val="1800"/>
              <a:buChar char="●"/>
            </a:pPr>
            <a:r>
              <a:rPr lang="en">
                <a:solidFill>
                  <a:srgbClr val="000000"/>
                </a:solidFill>
              </a:rPr>
              <a:t>It is your account</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Learn to manage it</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Tools and Reports</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Announcements </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Scheduled Maintenance</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Follow on Twitter</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Support - Phone or Chat</a:t>
            </a:r>
            <a:endParaRPr>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Advantages </a:t>
            </a:r>
            <a:endParaRPr sz="2400"/>
          </a:p>
        </p:txBody>
      </p:sp>
      <p:sp>
        <p:nvSpPr>
          <p:cNvPr id="224" name="Google Shape;224;p39"/>
          <p:cNvSpPr txBox="1"/>
          <p:nvPr>
            <p:ph idx="1" type="body"/>
          </p:nvPr>
        </p:nvSpPr>
        <p:spPr>
          <a:xfrm>
            <a:off x="311700" y="1152475"/>
            <a:ext cx="8520600" cy="3749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lang="en">
                <a:solidFill>
                  <a:srgbClr val="000000"/>
                </a:solidFill>
              </a:rPr>
              <a:t>No need to wait for ABA to transfer funds for online sales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Have your store name on the customer’s credit card statement, instead of ‘INDEPENDENT BOOKSTORE’ (which is currently confusing to customers)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Choose fraud protection settings you are comfortable with </a:t>
            </a:r>
            <a:endParaRPr sz="1000">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Better credit card fees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Authorize.net Verified Merchant Seal - Increase customer confidence, increase online sales</a:t>
            </a:r>
            <a:endParaRPr>
              <a:solidFill>
                <a:srgbClr val="000000"/>
              </a:solidFill>
            </a:endParaRPr>
          </a:p>
          <a:p>
            <a:pPr indent="-317500" lvl="1" marL="914400" rtl="0" algn="l">
              <a:spcBef>
                <a:spcPts val="0"/>
              </a:spcBef>
              <a:spcAft>
                <a:spcPts val="0"/>
              </a:spcAft>
              <a:buClr>
                <a:srgbClr val="000000"/>
              </a:buClr>
              <a:buSzPts val="1400"/>
              <a:buChar char="○"/>
            </a:pPr>
            <a:r>
              <a:rPr lang="en" sz="1100" u="sng">
                <a:solidFill>
                  <a:srgbClr val="000000"/>
                </a:solidFill>
                <a:hlinkClick r:id="rId3">
                  <a:extLst>
                    <a:ext uri="{A12FA001-AC4F-418D-AE19-62706E023703}">
                      <ahyp:hlinkClr val="tx"/>
                    </a:ext>
                  </a:extLst>
                </a:hlinkClick>
              </a:rPr>
              <a:t>https://support.authorize.net/s/article/Authorize-Net-Verified-Merchant-Seal-How-It-Works-Configuration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More control over online credit card transactions </a:t>
            </a:r>
            <a:endParaRPr sz="1000">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Refund customers directly from your IndieLite website</a:t>
            </a:r>
            <a:endParaRPr sz="1000">
              <a:solidFill>
                <a:srgbClr val="000000"/>
              </a:solidFill>
            </a:endParaRPr>
          </a:p>
          <a:p>
            <a:pPr indent="0" lvl="0" marL="457200" rtl="0" algn="l">
              <a:spcBef>
                <a:spcPts val="1200"/>
              </a:spcBef>
              <a:spcAft>
                <a:spcPts val="12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5. Prepare for the transition</a:t>
            </a:r>
            <a:endParaRPr sz="2400"/>
          </a:p>
        </p:txBody>
      </p:sp>
      <p:sp>
        <p:nvSpPr>
          <p:cNvPr id="230" name="Google Shape;230;p40"/>
          <p:cNvSpPr txBox="1"/>
          <p:nvPr>
            <p:ph idx="1" type="body"/>
          </p:nvPr>
        </p:nvSpPr>
        <p:spPr>
          <a:xfrm>
            <a:off x="311700" y="1166500"/>
            <a:ext cx="8520600" cy="341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rgbClr val="000000"/>
              </a:buClr>
              <a:buSzPts val="1800"/>
              <a:buChar char="●"/>
            </a:pPr>
            <a:r>
              <a:rPr lang="en">
                <a:solidFill>
                  <a:srgbClr val="000000"/>
                </a:solidFill>
              </a:rPr>
              <a:t>Process open credit card orders - regular and pre-orders</a:t>
            </a:r>
            <a:endParaRPr>
              <a:solidFill>
                <a:srgbClr val="000000"/>
              </a:solidFill>
            </a:endParaRPr>
          </a:p>
          <a:p>
            <a:pPr indent="-342900" lvl="1" marL="914400" rtl="0" algn="l">
              <a:lnSpc>
                <a:spcPct val="150000"/>
              </a:lnSpc>
              <a:spcBef>
                <a:spcPts val="0"/>
              </a:spcBef>
              <a:spcAft>
                <a:spcPts val="0"/>
              </a:spcAft>
              <a:buClr>
                <a:srgbClr val="000000"/>
              </a:buClr>
              <a:buSzPts val="1800"/>
              <a:buChar char="○"/>
            </a:pPr>
            <a:r>
              <a:rPr lang="en" sz="1800">
                <a:solidFill>
                  <a:srgbClr val="000000"/>
                </a:solidFill>
              </a:rPr>
              <a:t>Mark orders as Payment Received or Completed</a:t>
            </a:r>
            <a:endParaRPr sz="1800">
              <a:solidFill>
                <a:srgbClr val="000000"/>
              </a:solidFill>
            </a:endParaRPr>
          </a:p>
          <a:p>
            <a:pPr indent="-342900" lvl="1" marL="914400" rtl="0" algn="l">
              <a:lnSpc>
                <a:spcPct val="150000"/>
              </a:lnSpc>
              <a:spcBef>
                <a:spcPts val="0"/>
              </a:spcBef>
              <a:spcAft>
                <a:spcPts val="0"/>
              </a:spcAft>
              <a:buClr>
                <a:srgbClr val="000000"/>
              </a:buClr>
              <a:buSzPts val="1800"/>
              <a:buChar char="○"/>
            </a:pPr>
            <a:r>
              <a:rPr lang="en" sz="1800">
                <a:solidFill>
                  <a:srgbClr val="000000"/>
                </a:solidFill>
              </a:rPr>
              <a:t>Or, mark them as Canceled</a:t>
            </a:r>
            <a:endParaRPr sz="1800">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Stop Ingram orders a week before the switch-over date</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Schedule a date and time</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Turn off Credit Card payment the night before</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Set your Authorize.net account “Live”</a:t>
            </a:r>
            <a:endParaRPr>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6. On the day of the switch over</a:t>
            </a:r>
            <a:endParaRPr sz="2400"/>
          </a:p>
        </p:txBody>
      </p:sp>
      <p:sp>
        <p:nvSpPr>
          <p:cNvPr id="236" name="Google Shape;236;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a:bodyPr>
          <a:lstStyle/>
          <a:p>
            <a:pPr indent="-334327" lvl="0" marL="457200" rtl="0" algn="l">
              <a:lnSpc>
                <a:spcPct val="200000"/>
              </a:lnSpc>
              <a:spcBef>
                <a:spcPts val="0"/>
              </a:spcBef>
              <a:spcAft>
                <a:spcPts val="0"/>
              </a:spcAft>
              <a:buClr>
                <a:schemeClr val="dk1"/>
              </a:buClr>
              <a:buSzPct val="100000"/>
              <a:buChar char="●"/>
            </a:pPr>
            <a:r>
              <a:rPr lang="en">
                <a:solidFill>
                  <a:schemeClr val="dk1"/>
                </a:solidFill>
              </a:rPr>
              <a:t>Post a message on the website to let your customers know, provide alternate payment methods</a:t>
            </a:r>
            <a:endParaRPr>
              <a:solidFill>
                <a:schemeClr val="dk1"/>
              </a:solidFill>
            </a:endParaRPr>
          </a:p>
          <a:p>
            <a:pPr indent="-334327" lvl="0" marL="457200" rtl="0" algn="l">
              <a:lnSpc>
                <a:spcPct val="200000"/>
              </a:lnSpc>
              <a:spcBef>
                <a:spcPts val="0"/>
              </a:spcBef>
              <a:spcAft>
                <a:spcPts val="0"/>
              </a:spcAft>
              <a:buClr>
                <a:schemeClr val="dk1"/>
              </a:buClr>
              <a:buSzPct val="100000"/>
              <a:buChar char="●"/>
            </a:pPr>
            <a:r>
              <a:rPr lang="en">
                <a:solidFill>
                  <a:schemeClr val="dk1"/>
                </a:solidFill>
              </a:rPr>
              <a:t>Be available by phone / email to coordinate with the IndieCommerce team member</a:t>
            </a:r>
            <a:endParaRPr>
              <a:solidFill>
                <a:schemeClr val="dk1"/>
              </a:solidFill>
            </a:endParaRPr>
          </a:p>
          <a:p>
            <a:pPr indent="-334327" lvl="0" marL="457200" rtl="0" algn="l">
              <a:lnSpc>
                <a:spcPct val="200000"/>
              </a:lnSpc>
              <a:spcBef>
                <a:spcPts val="0"/>
              </a:spcBef>
              <a:spcAft>
                <a:spcPts val="0"/>
              </a:spcAft>
              <a:buClr>
                <a:schemeClr val="dk1"/>
              </a:buClr>
              <a:buSzPct val="100000"/>
              <a:buChar char="●"/>
            </a:pPr>
            <a:r>
              <a:rPr lang="en">
                <a:solidFill>
                  <a:schemeClr val="dk1"/>
                </a:solidFill>
              </a:rPr>
              <a:t>Be ready to login to your Authorize.net account</a:t>
            </a:r>
            <a:endParaRPr>
              <a:solidFill>
                <a:schemeClr val="dk1"/>
              </a:solidFill>
            </a:endParaRPr>
          </a:p>
          <a:p>
            <a:pPr indent="-334327" lvl="0" marL="457200" rtl="0" algn="l">
              <a:lnSpc>
                <a:spcPct val="200000"/>
              </a:lnSpc>
              <a:spcBef>
                <a:spcPts val="0"/>
              </a:spcBef>
              <a:spcAft>
                <a:spcPts val="0"/>
              </a:spcAft>
              <a:buClr>
                <a:schemeClr val="dk1"/>
              </a:buClr>
              <a:buSzPct val="100000"/>
              <a:buChar char="●"/>
            </a:pPr>
            <a:r>
              <a:rPr lang="en">
                <a:solidFill>
                  <a:schemeClr val="dk1"/>
                </a:solidFill>
              </a:rPr>
              <a:t>Be ready to be your first ‘customer’ on your credit card processor</a:t>
            </a:r>
            <a:endParaRPr>
              <a:solidFill>
                <a:schemeClr val="dk1"/>
              </a:solidFill>
            </a:endParaRPr>
          </a:p>
          <a:p>
            <a:pPr indent="-334327" lvl="0" marL="457200" rtl="0" algn="l">
              <a:lnSpc>
                <a:spcPct val="200000"/>
              </a:lnSpc>
              <a:spcBef>
                <a:spcPts val="0"/>
              </a:spcBef>
              <a:spcAft>
                <a:spcPts val="0"/>
              </a:spcAft>
              <a:buClr>
                <a:schemeClr val="dk1"/>
              </a:buClr>
              <a:buSzPct val="100000"/>
              <a:buChar char="●"/>
            </a:pPr>
            <a:r>
              <a:rPr lang="en">
                <a:solidFill>
                  <a:schemeClr val="dk1"/>
                </a:solidFill>
              </a:rPr>
              <a:t>Only 15 mins, if no issues</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4764600" y="141075"/>
            <a:ext cx="3090050" cy="4584899"/>
          </a:xfrm>
          <a:prstGeom prst="rect">
            <a:avLst/>
          </a:prstGeom>
          <a:noFill/>
          <a:ln>
            <a:noFill/>
          </a:ln>
        </p:spPr>
      </p:pic>
      <p:sp>
        <p:nvSpPr>
          <p:cNvPr id="68" name="Google Shape;68;p15"/>
          <p:cNvSpPr txBox="1"/>
          <p:nvPr/>
        </p:nvSpPr>
        <p:spPr>
          <a:xfrm>
            <a:off x="2502475" y="1118850"/>
            <a:ext cx="1197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t>Hand Icon</a:t>
            </a:r>
            <a:endParaRPr b="1" sz="1600"/>
          </a:p>
        </p:txBody>
      </p:sp>
      <p:sp>
        <p:nvSpPr>
          <p:cNvPr id="69" name="Google Shape;69;p15"/>
          <p:cNvSpPr txBox="1"/>
          <p:nvPr/>
        </p:nvSpPr>
        <p:spPr>
          <a:xfrm>
            <a:off x="2122300" y="3306850"/>
            <a:ext cx="1737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rPr>
              <a:t>Questions Pane</a:t>
            </a:r>
            <a:endParaRPr b="1" sz="1600"/>
          </a:p>
        </p:txBody>
      </p:sp>
      <p:cxnSp>
        <p:nvCxnSpPr>
          <p:cNvPr id="70" name="Google Shape;70;p15"/>
          <p:cNvCxnSpPr/>
          <p:nvPr/>
        </p:nvCxnSpPr>
        <p:spPr>
          <a:xfrm flipH="1" rot="10800000">
            <a:off x="3700375" y="1331700"/>
            <a:ext cx="918300" cy="2700"/>
          </a:xfrm>
          <a:prstGeom prst="straightConnector1">
            <a:avLst/>
          </a:prstGeom>
          <a:noFill/>
          <a:ln cap="flat" cmpd="sng" w="9525">
            <a:solidFill>
              <a:schemeClr val="dk2"/>
            </a:solidFill>
            <a:prstDash val="solid"/>
            <a:round/>
            <a:headEnd len="med" w="med" type="none"/>
            <a:tailEnd len="med" w="med" type="triangle"/>
          </a:ln>
        </p:spPr>
      </p:cxnSp>
      <p:cxnSp>
        <p:nvCxnSpPr>
          <p:cNvPr id="71" name="Google Shape;71;p15"/>
          <p:cNvCxnSpPr/>
          <p:nvPr/>
        </p:nvCxnSpPr>
        <p:spPr>
          <a:xfrm>
            <a:off x="4086375" y="3527950"/>
            <a:ext cx="8784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2"/>
          <p:cNvSpPr txBox="1"/>
          <p:nvPr>
            <p:ph type="title"/>
          </p:nvPr>
        </p:nvSpPr>
        <p:spPr>
          <a:xfrm>
            <a:off x="311700" y="14445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Resources &amp; Help Documents</a:t>
            </a:r>
            <a:endParaRPr sz="2400"/>
          </a:p>
        </p:txBody>
      </p:sp>
      <p:sp>
        <p:nvSpPr>
          <p:cNvPr id="242" name="Google Shape;242;p42"/>
          <p:cNvSpPr txBox="1"/>
          <p:nvPr>
            <p:ph idx="1" type="body"/>
          </p:nvPr>
        </p:nvSpPr>
        <p:spPr>
          <a:xfrm>
            <a:off x="311700" y="863550"/>
            <a:ext cx="8520600" cy="4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u="sng">
                <a:solidFill>
                  <a:schemeClr val="hlink"/>
                </a:solidFill>
                <a:hlinkClick r:id="rId3"/>
              </a:rPr>
              <a:t>Get Started - Checklist</a:t>
            </a:r>
            <a:endParaRPr sz="1400"/>
          </a:p>
          <a:p>
            <a:pPr indent="0" lvl="0" marL="0" rtl="0" algn="l">
              <a:spcBef>
                <a:spcPts val="1200"/>
              </a:spcBef>
              <a:spcAft>
                <a:spcPts val="0"/>
              </a:spcAft>
              <a:buNone/>
            </a:pPr>
            <a:r>
              <a:rPr lang="en" sz="1400" u="sng">
                <a:solidFill>
                  <a:schemeClr val="hlink"/>
                </a:solidFill>
                <a:hlinkClick r:id="rId4"/>
              </a:rPr>
              <a:t>Authorize.net Next Steps</a:t>
            </a:r>
            <a:endParaRPr sz="1400"/>
          </a:p>
          <a:p>
            <a:pPr indent="0" lvl="0" marL="0" rtl="0" algn="l">
              <a:spcBef>
                <a:spcPts val="1200"/>
              </a:spcBef>
              <a:spcAft>
                <a:spcPts val="0"/>
              </a:spcAft>
              <a:buNone/>
            </a:pPr>
            <a:r>
              <a:rPr lang="en" sz="1400" u="sng">
                <a:solidFill>
                  <a:schemeClr val="hlink"/>
                </a:solidFill>
                <a:hlinkClick r:id="rId5"/>
              </a:rPr>
              <a:t>Authorize.net Fraud Detection Filters</a:t>
            </a:r>
            <a:endParaRPr sz="1400"/>
          </a:p>
          <a:p>
            <a:pPr indent="0" lvl="0" marL="0" rtl="0" algn="l">
              <a:spcBef>
                <a:spcPts val="1200"/>
              </a:spcBef>
              <a:spcAft>
                <a:spcPts val="0"/>
              </a:spcAft>
              <a:buNone/>
            </a:pPr>
            <a:r>
              <a:rPr lang="en" sz="1400" u="sng">
                <a:solidFill>
                  <a:srgbClr val="1155CC"/>
                </a:solidFill>
                <a:highlight>
                  <a:srgbClr val="F8F8F8"/>
                </a:highlight>
                <a:hlinkClick r:id="rId6">
                  <a:extLst>
                    <a:ext uri="{A12FA001-AC4F-418D-AE19-62706E023703}">
                      <ahyp:hlinkClr val="tx"/>
                    </a:ext>
                  </a:extLst>
                </a:hlinkClick>
              </a:rPr>
              <a:t>https://gravitypayments.com/partner/aba-gravity-instant/</a:t>
            </a:r>
            <a:endParaRPr sz="1400"/>
          </a:p>
          <a:p>
            <a:pPr indent="0" lvl="0" marL="0" rtl="0" algn="l">
              <a:spcBef>
                <a:spcPts val="1200"/>
              </a:spcBef>
              <a:spcAft>
                <a:spcPts val="0"/>
              </a:spcAft>
              <a:buNone/>
            </a:pPr>
            <a:r>
              <a:rPr lang="en" sz="1400" u="sng">
                <a:solidFill>
                  <a:schemeClr val="hlink"/>
                </a:solidFill>
                <a:hlinkClick r:id="rId7"/>
              </a:rPr>
              <a:t>https://www.termsandconditionsgenerator.com/</a:t>
            </a:r>
            <a:endParaRPr sz="1400"/>
          </a:p>
          <a:p>
            <a:pPr indent="0" lvl="0" marL="0" rtl="0" algn="l">
              <a:spcBef>
                <a:spcPts val="1200"/>
              </a:spcBef>
              <a:spcAft>
                <a:spcPts val="0"/>
              </a:spcAft>
              <a:buNone/>
            </a:pPr>
            <a:r>
              <a:rPr lang="en" sz="1400" u="sng">
                <a:solidFill>
                  <a:schemeClr val="hlink"/>
                </a:solidFill>
                <a:hlinkClick r:id="rId8"/>
              </a:rPr>
              <a:t>https://www.privacypolicygenerator.info/</a:t>
            </a:r>
            <a:endParaRPr sz="1400"/>
          </a:p>
          <a:p>
            <a:pPr indent="0" lvl="0" marL="0" rtl="0" algn="l">
              <a:spcBef>
                <a:spcPts val="1200"/>
              </a:spcBef>
              <a:spcAft>
                <a:spcPts val="0"/>
              </a:spcAft>
              <a:buNone/>
            </a:pPr>
            <a:r>
              <a:rPr lang="en" sz="1400" u="sng">
                <a:solidFill>
                  <a:schemeClr val="hlink"/>
                </a:solidFill>
                <a:hlinkClick r:id="rId9"/>
              </a:rPr>
              <a:t>https://www.volusion.com/tools/return-policy-generator</a:t>
            </a:r>
            <a:endParaRPr sz="1400"/>
          </a:p>
          <a:p>
            <a:pPr indent="0" lvl="0" marL="0" rtl="0" algn="l">
              <a:spcBef>
                <a:spcPts val="1200"/>
              </a:spcBef>
              <a:spcAft>
                <a:spcPts val="0"/>
              </a:spcAft>
              <a:buNone/>
            </a:pPr>
            <a:r>
              <a:rPr lang="en" sz="1400" u="sng">
                <a:solidFill>
                  <a:schemeClr val="hlink"/>
                </a:solidFill>
                <a:hlinkClick r:id="rId10"/>
              </a:rPr>
              <a:t>https://www.termsfeed.com/blog/sample-shipping-policy-template/#Download_Shipping_Policy_Template</a:t>
            </a:r>
            <a:endParaRPr sz="1400"/>
          </a:p>
          <a:p>
            <a:pPr indent="0" lvl="0" marL="0" rtl="0" algn="l">
              <a:spcBef>
                <a:spcPts val="1200"/>
              </a:spcBef>
              <a:spcAft>
                <a:spcPts val="1200"/>
              </a:spcAft>
              <a:buNone/>
            </a:pPr>
            <a:r>
              <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Feedback from an IndieLite store</a:t>
            </a:r>
            <a:endParaRPr/>
          </a:p>
        </p:txBody>
      </p:sp>
      <p:sp>
        <p:nvSpPr>
          <p:cNvPr id="248" name="Google Shape;248;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222222"/>
                </a:solidFill>
                <a:highlight>
                  <a:srgbClr val="FFFFFF"/>
                </a:highlight>
              </a:rPr>
              <a:t>I had an initial phone appointment with Jason Butler that took about 10 minutes. He sent over some forms to be signed via docusign to set up the accounts. After that, I received an activation email from </a:t>
            </a:r>
            <a:r>
              <a:rPr lang="en" u="sng">
                <a:solidFill>
                  <a:srgbClr val="1155CC"/>
                </a:solidFill>
                <a:highlight>
                  <a:srgbClr val="FFFFFF"/>
                </a:highlight>
                <a:hlinkClick r:id="rId3">
                  <a:extLst>
                    <a:ext uri="{A12FA001-AC4F-418D-AE19-62706E023703}">
                      <ahyp:hlinkClr val="tx"/>
                    </a:ext>
                  </a:extLst>
                </a:hlinkClick>
              </a:rPr>
              <a:t>authorize.net</a:t>
            </a:r>
            <a:r>
              <a:rPr lang="en">
                <a:solidFill>
                  <a:srgbClr val="222222"/>
                </a:solidFill>
                <a:highlight>
                  <a:srgbClr val="FFFFFF"/>
                </a:highlight>
              </a:rPr>
              <a:t> with initial set up steps and also received from Jason further instructions which I followed and then contacted the IndieCommerce team. It went smoothly .</a:t>
            </a:r>
            <a:endParaRPr>
              <a:solidFill>
                <a:srgbClr val="222222"/>
              </a:solidFill>
              <a:highlight>
                <a:srgbClr val="FFFFFF"/>
              </a:highlight>
            </a:endParaRPr>
          </a:p>
          <a:p>
            <a:pPr indent="0" lvl="0" marL="0" rtl="0" algn="l">
              <a:spcBef>
                <a:spcPts val="1200"/>
              </a:spcBef>
              <a:spcAft>
                <a:spcPts val="1200"/>
              </a:spcAft>
              <a:buNone/>
            </a:pPr>
            <a:r>
              <a:t/>
            </a:r>
            <a:endParaRPr>
              <a:solidFill>
                <a:srgbClr val="222222"/>
              </a:solidFill>
              <a:highlight>
                <a:srgbClr val="FFFFFF"/>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Thank You!!</a:t>
            </a:r>
            <a:endParaRPr sz="2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400"/>
              <a:t>Who is this webinar for?</a:t>
            </a:r>
            <a:endParaRPr b="1" sz="2400"/>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en" sz="7200">
                <a:solidFill>
                  <a:srgbClr val="000000"/>
                </a:solidFill>
              </a:rPr>
              <a:t>All IndieLite stores</a:t>
            </a:r>
            <a:endParaRPr sz="7200">
              <a:solidFill>
                <a:srgbClr val="000000"/>
              </a:solidFill>
            </a:endParaRPr>
          </a:p>
          <a:p>
            <a:pPr indent="0" lvl="0" marL="0" rtl="0" algn="ctr">
              <a:spcBef>
                <a:spcPts val="1200"/>
              </a:spcBef>
              <a:spcAft>
                <a:spcPts val="0"/>
              </a:spcAft>
              <a:buNone/>
            </a:pPr>
            <a:r>
              <a:t/>
            </a:r>
            <a:endParaRPr sz="7200">
              <a:solidFill>
                <a:srgbClr val="000000"/>
              </a:solidFill>
            </a:endParaRPr>
          </a:p>
          <a:p>
            <a:pPr indent="-342900" lvl="0" marL="457200" rtl="0" algn="l">
              <a:lnSpc>
                <a:spcPct val="200000"/>
              </a:lnSpc>
              <a:spcBef>
                <a:spcPts val="1200"/>
              </a:spcBef>
              <a:spcAft>
                <a:spcPts val="0"/>
              </a:spcAft>
              <a:buClr>
                <a:srgbClr val="000000"/>
              </a:buClr>
              <a:buSzPct val="100000"/>
              <a:buChar char="●"/>
            </a:pPr>
            <a:r>
              <a:rPr lang="en" sz="7200">
                <a:solidFill>
                  <a:srgbClr val="000000"/>
                </a:solidFill>
              </a:rPr>
              <a:t>Part 1 of a 2 part webinar series on this topic</a:t>
            </a:r>
            <a:endParaRPr sz="7200">
              <a:solidFill>
                <a:srgbClr val="000000"/>
              </a:solidFill>
            </a:endParaRPr>
          </a:p>
          <a:p>
            <a:pPr indent="-342900" lvl="0" marL="457200" rtl="0" algn="l">
              <a:lnSpc>
                <a:spcPct val="200000"/>
              </a:lnSpc>
              <a:spcBef>
                <a:spcPts val="0"/>
              </a:spcBef>
              <a:spcAft>
                <a:spcPts val="0"/>
              </a:spcAft>
              <a:buClr>
                <a:srgbClr val="000000"/>
              </a:buClr>
              <a:buSzPct val="100000"/>
              <a:buChar char="●"/>
            </a:pPr>
            <a:r>
              <a:rPr lang="en" sz="7200">
                <a:solidFill>
                  <a:srgbClr val="000000"/>
                </a:solidFill>
              </a:rPr>
              <a:t>Prepare for the transition to your own credit card processor </a:t>
            </a:r>
            <a:endParaRPr sz="7200">
              <a:solidFill>
                <a:srgbClr val="000000"/>
              </a:solidFill>
            </a:endParaRPr>
          </a:p>
          <a:p>
            <a:pPr indent="-342900" lvl="0" marL="457200" rtl="0" algn="l">
              <a:lnSpc>
                <a:spcPct val="200000"/>
              </a:lnSpc>
              <a:spcBef>
                <a:spcPts val="0"/>
              </a:spcBef>
              <a:spcAft>
                <a:spcPts val="0"/>
              </a:spcAft>
              <a:buClr>
                <a:srgbClr val="000000"/>
              </a:buClr>
              <a:buSzPct val="100000"/>
              <a:buChar char="●"/>
            </a:pPr>
            <a:r>
              <a:rPr lang="en" sz="7200">
                <a:solidFill>
                  <a:srgbClr val="000000"/>
                </a:solidFill>
              </a:rPr>
              <a:t>Create and configure your Authorize.net account</a:t>
            </a:r>
            <a:endParaRPr sz="7200">
              <a:solidFill>
                <a:srgbClr val="000000"/>
              </a:solidFill>
            </a:endParaRPr>
          </a:p>
          <a:p>
            <a:pPr indent="-342900" lvl="0" marL="457200" rtl="0" algn="l">
              <a:lnSpc>
                <a:spcPct val="200000"/>
              </a:lnSpc>
              <a:spcBef>
                <a:spcPts val="0"/>
              </a:spcBef>
              <a:spcAft>
                <a:spcPts val="0"/>
              </a:spcAft>
              <a:buClr>
                <a:srgbClr val="000000"/>
              </a:buClr>
              <a:buSzPct val="100000"/>
              <a:buChar char="●"/>
            </a:pPr>
            <a:r>
              <a:rPr lang="en" sz="7200">
                <a:solidFill>
                  <a:srgbClr val="000000"/>
                </a:solidFill>
              </a:rPr>
              <a:t>Part 2 - Focus on new features and order processing</a:t>
            </a:r>
            <a:endParaRPr sz="7200">
              <a:solidFill>
                <a:srgbClr val="000000"/>
              </a:solidFill>
            </a:endParaRPr>
          </a:p>
          <a:p>
            <a:pPr indent="0" lvl="0" marL="457200" rtl="0" algn="l">
              <a:lnSpc>
                <a:spcPct val="200000"/>
              </a:lnSpc>
              <a:spcBef>
                <a:spcPts val="1200"/>
              </a:spcBef>
              <a:spcAft>
                <a:spcPts val="0"/>
              </a:spcAft>
              <a:buNone/>
            </a:pPr>
            <a:r>
              <a:t/>
            </a:r>
            <a:endParaRPr/>
          </a:p>
          <a:p>
            <a:pPr indent="0" lvl="0" marL="0" rtl="0" algn="ctr">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400"/>
              <a:t>Why is this important?</a:t>
            </a:r>
            <a:endParaRPr b="1" sz="2400"/>
          </a:p>
        </p:txBody>
      </p:sp>
      <p:sp>
        <p:nvSpPr>
          <p:cNvPr id="83" name="Google Shape;83;p17"/>
          <p:cNvSpPr txBox="1"/>
          <p:nvPr>
            <p:ph idx="1" type="body"/>
          </p:nvPr>
        </p:nvSpPr>
        <p:spPr>
          <a:xfrm>
            <a:off x="311700" y="1017725"/>
            <a:ext cx="8520600" cy="4042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lang="en">
                <a:solidFill>
                  <a:srgbClr val="000000"/>
                </a:solidFill>
              </a:rPr>
              <a:t>Manage all credit card transactions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Earn customers’ trust</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Issue refunds easily</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Process partial charges and refunds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Edit ‘Payment Received’ and ‘Completed’ orders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Save a reference to the customer’s credit card profile</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Easier to process pre-orders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See store name on customer’s credit card statement</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Get paid the same day</a:t>
            </a:r>
            <a:endParaRPr>
              <a:solidFill>
                <a:srgbClr val="000000"/>
              </a:solidFill>
            </a:endParaRPr>
          </a:p>
          <a:p>
            <a:pPr indent="0" lvl="0" marL="914400" rtl="0" algn="l">
              <a:spcBef>
                <a:spcPts val="1200"/>
              </a:spcBef>
              <a:spcAft>
                <a:spcPts val="0"/>
              </a:spcAft>
              <a:buNone/>
            </a:pPr>
            <a:r>
              <a:rPr b="1" lang="en" sz="2200">
                <a:solidFill>
                  <a:srgbClr val="000000"/>
                </a:solidFill>
              </a:rPr>
              <a:t>Complete control over your online orders</a:t>
            </a:r>
            <a:endParaRPr b="1" sz="2200">
              <a:solidFill>
                <a:srgbClr val="000000"/>
              </a:solidFill>
            </a:endParaRPr>
          </a:p>
          <a:p>
            <a:pPr indent="0" lvl="0" marL="0" rtl="0" algn="ctr">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400"/>
              <a:t>When should you start the process?</a:t>
            </a:r>
            <a:endParaRPr b="1" sz="2400"/>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sz="2400"/>
          </a:p>
          <a:p>
            <a:pPr indent="0" lvl="0" marL="0" rtl="0" algn="ctr">
              <a:spcBef>
                <a:spcPts val="1200"/>
              </a:spcBef>
              <a:spcAft>
                <a:spcPts val="0"/>
              </a:spcAft>
              <a:buNone/>
            </a:pPr>
            <a:r>
              <a:rPr lang="en" sz="2400">
                <a:solidFill>
                  <a:srgbClr val="000000"/>
                </a:solidFill>
              </a:rPr>
              <a:t>Now (as soon as possible)</a:t>
            </a:r>
            <a:endParaRPr sz="2400">
              <a:solidFill>
                <a:srgbClr val="000000"/>
              </a:solidFill>
            </a:endParaRPr>
          </a:p>
          <a:p>
            <a:pPr indent="0" lvl="0" marL="0" rtl="0" algn="ctr">
              <a:spcBef>
                <a:spcPts val="1200"/>
              </a:spcBef>
              <a:spcAft>
                <a:spcPts val="0"/>
              </a:spcAft>
              <a:buNone/>
            </a:pPr>
            <a:r>
              <a:rPr lang="en" sz="2400">
                <a:solidFill>
                  <a:srgbClr val="000000"/>
                </a:solidFill>
              </a:rPr>
              <a:t>IndieCommerce staff are standing by to help</a:t>
            </a:r>
            <a:endParaRPr sz="2400">
              <a:solidFill>
                <a:srgbClr val="000000"/>
              </a:solidFill>
            </a:endParaRPr>
          </a:p>
          <a:p>
            <a:pPr indent="0" lvl="0" marL="0" rtl="0" algn="ctr">
              <a:spcBef>
                <a:spcPts val="1200"/>
              </a:spcBef>
              <a:spcAft>
                <a:spcPts val="0"/>
              </a:spcAft>
              <a:buNone/>
            </a:pPr>
            <a:r>
              <a:rPr lang="en" sz="2400">
                <a:solidFill>
                  <a:srgbClr val="000000"/>
                </a:solidFill>
              </a:rPr>
              <a:t>Deadline : Friday, July 30, 2021</a:t>
            </a:r>
            <a:endParaRPr sz="2400">
              <a:solidFill>
                <a:srgbClr val="000000"/>
              </a:solidFill>
            </a:endParaRPr>
          </a:p>
          <a:p>
            <a:pPr indent="0" lvl="0" marL="0" rtl="0" algn="ctr">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u="sng"/>
              <a:t>Payment Processor, Payment Gateway &amp; Authorize.net</a:t>
            </a:r>
            <a:endParaRPr sz="2400" u="sng"/>
          </a:p>
        </p:txBody>
      </p:sp>
      <p:sp>
        <p:nvSpPr>
          <p:cNvPr id="95" name="Google Shape;95;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solidFill>
                  <a:srgbClr val="000000"/>
                </a:solidFill>
              </a:rPr>
              <a:t>Payment Processor</a:t>
            </a:r>
            <a:r>
              <a:rPr lang="en">
                <a:solidFill>
                  <a:srgbClr val="000000"/>
                </a:solidFill>
              </a:rPr>
              <a:t> - Financial institution or bank used by a merchant specifically for collecting payments from credit card transactions, both in-store and online (Gravity Payments, Chosen Payments etc.)</a:t>
            </a:r>
            <a:endParaRPr>
              <a:solidFill>
                <a:srgbClr val="000000"/>
              </a:solidFill>
            </a:endParaRPr>
          </a:p>
          <a:p>
            <a:pPr indent="0" lvl="0" marL="0" rtl="0" algn="l">
              <a:spcBef>
                <a:spcPts val="1200"/>
              </a:spcBef>
              <a:spcAft>
                <a:spcPts val="0"/>
              </a:spcAft>
              <a:buNone/>
            </a:pPr>
            <a:r>
              <a:rPr b="1" lang="en" u="sng">
                <a:solidFill>
                  <a:srgbClr val="000000"/>
                </a:solidFill>
              </a:rPr>
              <a:t>Payment Gateway</a:t>
            </a:r>
            <a:r>
              <a:rPr lang="en">
                <a:solidFill>
                  <a:srgbClr val="000000"/>
                </a:solidFill>
              </a:rPr>
              <a:t> - Infrastructure that makes it possible for merchants to collect payments from websites, a ‘gateway’ between your website and payment processor</a:t>
            </a:r>
            <a:endParaRPr>
              <a:solidFill>
                <a:srgbClr val="000000"/>
              </a:solidFill>
            </a:endParaRPr>
          </a:p>
          <a:p>
            <a:pPr indent="0" lvl="0" marL="0" rtl="0" algn="l">
              <a:spcBef>
                <a:spcPts val="1200"/>
              </a:spcBef>
              <a:spcAft>
                <a:spcPts val="1200"/>
              </a:spcAft>
              <a:buNone/>
            </a:pPr>
            <a:r>
              <a:rPr b="1" lang="en" u="sng">
                <a:solidFill>
                  <a:srgbClr val="000000"/>
                </a:solidFill>
              </a:rPr>
              <a:t>Authorize.net</a:t>
            </a:r>
            <a:r>
              <a:rPr lang="en">
                <a:solidFill>
                  <a:srgbClr val="000000"/>
                </a:solidFill>
              </a:rPr>
              <a:t> - Payment gateway supported on IndieCommerce and IndieLite websites</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Core Components - Online Credit Card Transactions</a:t>
            </a:r>
            <a:endParaRPr sz="2400"/>
          </a:p>
        </p:txBody>
      </p:sp>
      <p:sp>
        <p:nvSpPr>
          <p:cNvPr id="101" name="Google Shape;101;p20"/>
          <p:cNvSpPr txBox="1"/>
          <p:nvPr>
            <p:ph idx="1" type="body"/>
          </p:nvPr>
        </p:nvSpPr>
        <p:spPr>
          <a:xfrm>
            <a:off x="214875" y="1017725"/>
            <a:ext cx="8617500" cy="35511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spcBef>
                <a:spcPts val="0"/>
              </a:spcBef>
              <a:spcAft>
                <a:spcPts val="1200"/>
              </a:spcAft>
              <a:buNone/>
            </a:pPr>
            <a:r>
              <a:t/>
            </a:r>
            <a:endParaRPr/>
          </a:p>
        </p:txBody>
      </p:sp>
      <p:pic>
        <p:nvPicPr>
          <p:cNvPr id="102" name="Google Shape;102;p20"/>
          <p:cNvPicPr preferRelativeResize="0"/>
          <p:nvPr/>
        </p:nvPicPr>
        <p:blipFill>
          <a:blip r:embed="rId3">
            <a:alphaModFix/>
          </a:blip>
          <a:stretch>
            <a:fillRect/>
          </a:stretch>
        </p:blipFill>
        <p:spPr>
          <a:xfrm>
            <a:off x="6553200" y="1219200"/>
            <a:ext cx="2146301" cy="1701925"/>
          </a:xfrm>
          <a:prstGeom prst="rect">
            <a:avLst/>
          </a:prstGeom>
          <a:noFill/>
          <a:ln>
            <a:noFill/>
          </a:ln>
        </p:spPr>
      </p:pic>
      <p:pic>
        <p:nvPicPr>
          <p:cNvPr id="103" name="Google Shape;103;p20"/>
          <p:cNvPicPr preferRelativeResize="0"/>
          <p:nvPr/>
        </p:nvPicPr>
        <p:blipFill>
          <a:blip r:embed="rId4">
            <a:alphaModFix/>
          </a:blip>
          <a:stretch>
            <a:fillRect/>
          </a:stretch>
        </p:blipFill>
        <p:spPr>
          <a:xfrm>
            <a:off x="3252763" y="3306750"/>
            <a:ext cx="2638475" cy="970025"/>
          </a:xfrm>
          <a:prstGeom prst="rect">
            <a:avLst/>
          </a:prstGeom>
          <a:noFill/>
          <a:ln>
            <a:noFill/>
          </a:ln>
        </p:spPr>
      </p:pic>
      <p:cxnSp>
        <p:nvCxnSpPr>
          <p:cNvPr id="104" name="Google Shape;104;p20"/>
          <p:cNvCxnSpPr>
            <a:stCxn id="105" idx="2"/>
          </p:cNvCxnSpPr>
          <p:nvPr/>
        </p:nvCxnSpPr>
        <p:spPr>
          <a:xfrm>
            <a:off x="1436580" y="2773221"/>
            <a:ext cx="1624200" cy="909900"/>
          </a:xfrm>
          <a:prstGeom prst="straightConnector1">
            <a:avLst/>
          </a:prstGeom>
          <a:noFill/>
          <a:ln cap="flat" cmpd="sng" w="9525">
            <a:solidFill>
              <a:schemeClr val="dk2"/>
            </a:solidFill>
            <a:prstDash val="solid"/>
            <a:round/>
            <a:headEnd len="med" w="med" type="none"/>
            <a:tailEnd len="med" w="med" type="triangle"/>
          </a:ln>
        </p:spPr>
      </p:cxnSp>
      <p:cxnSp>
        <p:nvCxnSpPr>
          <p:cNvPr id="106" name="Google Shape;106;p20"/>
          <p:cNvCxnSpPr>
            <a:endCxn id="102" idx="2"/>
          </p:cNvCxnSpPr>
          <p:nvPr/>
        </p:nvCxnSpPr>
        <p:spPr>
          <a:xfrm flipH="1" rot="10800000">
            <a:off x="5891150" y="2921125"/>
            <a:ext cx="1735200" cy="870600"/>
          </a:xfrm>
          <a:prstGeom prst="straightConnector1">
            <a:avLst/>
          </a:prstGeom>
          <a:noFill/>
          <a:ln cap="flat" cmpd="sng" w="9525">
            <a:solidFill>
              <a:schemeClr val="dk2"/>
            </a:solidFill>
            <a:prstDash val="solid"/>
            <a:round/>
            <a:headEnd len="med" w="med" type="none"/>
            <a:tailEnd len="med" w="med" type="triangle"/>
          </a:ln>
        </p:spPr>
      </p:cxnSp>
      <p:cxnSp>
        <p:nvCxnSpPr>
          <p:cNvPr id="107" name="Google Shape;107;p20"/>
          <p:cNvCxnSpPr/>
          <p:nvPr/>
        </p:nvCxnSpPr>
        <p:spPr>
          <a:xfrm flipH="1">
            <a:off x="6070700" y="3022600"/>
            <a:ext cx="1993800" cy="990600"/>
          </a:xfrm>
          <a:prstGeom prst="straightConnector1">
            <a:avLst/>
          </a:prstGeom>
          <a:noFill/>
          <a:ln cap="flat" cmpd="sng" w="9525">
            <a:solidFill>
              <a:schemeClr val="dk2"/>
            </a:solidFill>
            <a:prstDash val="solid"/>
            <a:round/>
            <a:headEnd len="med" w="med" type="none"/>
            <a:tailEnd len="med" w="med" type="triangle"/>
          </a:ln>
        </p:spPr>
      </p:cxnSp>
      <p:cxnSp>
        <p:nvCxnSpPr>
          <p:cNvPr id="108" name="Google Shape;108;p20"/>
          <p:cNvCxnSpPr/>
          <p:nvPr/>
        </p:nvCxnSpPr>
        <p:spPr>
          <a:xfrm rot="10800000">
            <a:off x="1193700" y="2921100"/>
            <a:ext cx="1816200" cy="1079400"/>
          </a:xfrm>
          <a:prstGeom prst="straightConnector1">
            <a:avLst/>
          </a:prstGeom>
          <a:noFill/>
          <a:ln cap="flat" cmpd="sng" w="9525">
            <a:solidFill>
              <a:schemeClr val="dk2"/>
            </a:solidFill>
            <a:prstDash val="solid"/>
            <a:round/>
            <a:headEnd len="med" w="med" type="none"/>
            <a:tailEnd len="med" w="med" type="triangle"/>
          </a:ln>
        </p:spPr>
      </p:cxnSp>
      <p:sp>
        <p:nvSpPr>
          <p:cNvPr id="109" name="Google Shape;109;p20"/>
          <p:cNvSpPr txBox="1"/>
          <p:nvPr/>
        </p:nvSpPr>
        <p:spPr>
          <a:xfrm>
            <a:off x="2209800" y="3060700"/>
            <a:ext cx="241200" cy="19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0"/>
          <p:cNvSpPr txBox="1"/>
          <p:nvPr/>
        </p:nvSpPr>
        <p:spPr>
          <a:xfrm>
            <a:off x="2320250" y="2921100"/>
            <a:ext cx="241200" cy="19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a:p>
            <a:pPr indent="0" lvl="0" marL="0" rtl="0" algn="l">
              <a:spcBef>
                <a:spcPts val="0"/>
              </a:spcBef>
              <a:spcAft>
                <a:spcPts val="0"/>
              </a:spcAft>
              <a:buNone/>
            </a:pPr>
            <a:r>
              <a:t/>
            </a:r>
            <a:endParaRPr/>
          </a:p>
        </p:txBody>
      </p:sp>
      <p:sp>
        <p:nvSpPr>
          <p:cNvPr id="111" name="Google Shape;111;p20"/>
          <p:cNvSpPr txBox="1"/>
          <p:nvPr/>
        </p:nvSpPr>
        <p:spPr>
          <a:xfrm>
            <a:off x="6197600" y="3101125"/>
            <a:ext cx="266700" cy="2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2</a:t>
            </a:r>
            <a:endParaRPr/>
          </a:p>
          <a:p>
            <a:pPr indent="0" lvl="0" marL="0" rtl="0" algn="l">
              <a:spcBef>
                <a:spcPts val="0"/>
              </a:spcBef>
              <a:spcAft>
                <a:spcPts val="0"/>
              </a:spcAft>
              <a:buNone/>
            </a:pPr>
            <a:r>
              <a:t/>
            </a:r>
            <a:endParaRPr/>
          </a:p>
        </p:txBody>
      </p:sp>
      <p:sp>
        <p:nvSpPr>
          <p:cNvPr id="112" name="Google Shape;112;p20"/>
          <p:cNvSpPr txBox="1"/>
          <p:nvPr/>
        </p:nvSpPr>
        <p:spPr>
          <a:xfrm>
            <a:off x="6845300" y="3632200"/>
            <a:ext cx="241200" cy="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3</a:t>
            </a:r>
            <a:endParaRPr/>
          </a:p>
          <a:p>
            <a:pPr indent="0" lvl="0" marL="0" rtl="0" algn="l">
              <a:spcBef>
                <a:spcPts val="0"/>
              </a:spcBef>
              <a:spcAft>
                <a:spcPts val="0"/>
              </a:spcAft>
              <a:buNone/>
            </a:pPr>
            <a:r>
              <a:t/>
            </a:r>
            <a:endParaRPr/>
          </a:p>
        </p:txBody>
      </p:sp>
      <p:sp>
        <p:nvSpPr>
          <p:cNvPr id="113" name="Google Shape;113;p20"/>
          <p:cNvSpPr txBox="1"/>
          <p:nvPr/>
        </p:nvSpPr>
        <p:spPr>
          <a:xfrm>
            <a:off x="1828900" y="3467100"/>
            <a:ext cx="241200" cy="19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4</a:t>
            </a:r>
            <a:endParaRPr/>
          </a:p>
          <a:p>
            <a:pPr indent="0" lvl="0" marL="0" rtl="0" algn="l">
              <a:spcBef>
                <a:spcPts val="0"/>
              </a:spcBef>
              <a:spcAft>
                <a:spcPts val="0"/>
              </a:spcAft>
              <a:buNone/>
            </a:pPr>
            <a:r>
              <a:t/>
            </a:r>
            <a:endParaRPr/>
          </a:p>
        </p:txBody>
      </p:sp>
      <p:pic>
        <p:nvPicPr>
          <p:cNvPr id="114" name="Google Shape;114;p20"/>
          <p:cNvPicPr preferRelativeResize="0"/>
          <p:nvPr/>
        </p:nvPicPr>
        <p:blipFill>
          <a:blip r:embed="rId5">
            <a:alphaModFix/>
          </a:blip>
          <a:stretch>
            <a:fillRect/>
          </a:stretch>
        </p:blipFill>
        <p:spPr>
          <a:xfrm>
            <a:off x="311700" y="1496288"/>
            <a:ext cx="3505200" cy="1085850"/>
          </a:xfrm>
          <a:prstGeom prst="rect">
            <a:avLst/>
          </a:prstGeom>
          <a:noFill/>
          <a:ln cap="flat" cmpd="sng" w="9525">
            <a:solidFill>
              <a:schemeClr val="dk2"/>
            </a:solidFill>
            <a:prstDash val="solid"/>
            <a:round/>
            <a:headEnd len="sm" w="sm" type="none"/>
            <a:tailEnd len="sm" w="sm" type="none"/>
          </a:ln>
        </p:spPr>
      </p:pic>
      <p:sp>
        <p:nvSpPr>
          <p:cNvPr id="115" name="Google Shape;115;p20"/>
          <p:cNvSpPr txBox="1"/>
          <p:nvPr/>
        </p:nvSpPr>
        <p:spPr>
          <a:xfrm>
            <a:off x="1234200" y="1056900"/>
            <a:ext cx="173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C0000"/>
                </a:solidFill>
              </a:rPr>
              <a:t>IndieLite Website</a:t>
            </a:r>
            <a:endParaRPr b="1">
              <a:solidFill>
                <a:srgbClr val="CC0000"/>
              </a:solidFill>
            </a:endParaRPr>
          </a:p>
        </p:txBody>
      </p:sp>
      <p:sp>
        <p:nvSpPr>
          <p:cNvPr id="116" name="Google Shape;116;p20"/>
          <p:cNvSpPr txBox="1"/>
          <p:nvPr/>
        </p:nvSpPr>
        <p:spPr>
          <a:xfrm>
            <a:off x="6592700" y="819000"/>
            <a:ext cx="206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C0000"/>
                </a:solidFill>
              </a:rPr>
              <a:t>Payment Processor</a:t>
            </a:r>
            <a:endParaRPr b="1">
              <a:solidFill>
                <a:srgbClr val="CC0000"/>
              </a:solidFill>
            </a:endParaRPr>
          </a:p>
        </p:txBody>
      </p:sp>
      <p:sp>
        <p:nvSpPr>
          <p:cNvPr id="117" name="Google Shape;117;p20"/>
          <p:cNvSpPr txBox="1"/>
          <p:nvPr/>
        </p:nvSpPr>
        <p:spPr>
          <a:xfrm>
            <a:off x="3538350" y="4449375"/>
            <a:ext cx="2067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CC0000"/>
                </a:solidFill>
              </a:rPr>
              <a:t>Payment Gateway</a:t>
            </a:r>
            <a:endParaRPr b="1">
              <a:solidFill>
                <a:srgbClr val="CC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sz="2400"/>
          </a:p>
        </p:txBody>
      </p:sp>
      <p:sp>
        <p:nvSpPr>
          <p:cNvPr id="123" name="Google Shape;123;p21"/>
          <p:cNvSpPr txBox="1"/>
          <p:nvPr>
            <p:ph idx="1" type="body"/>
          </p:nvPr>
        </p:nvSpPr>
        <p:spPr>
          <a:xfrm>
            <a:off x="311700" y="1017725"/>
            <a:ext cx="8520600" cy="40422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t/>
            </a:r>
            <a:endParaRPr b="1" sz="2400">
              <a:solidFill>
                <a:schemeClr val="dk1"/>
              </a:solidFill>
            </a:endParaRPr>
          </a:p>
          <a:p>
            <a:pPr indent="0" lvl="0" marL="0" rtl="0" algn="ctr">
              <a:lnSpc>
                <a:spcPct val="100000"/>
              </a:lnSpc>
              <a:spcBef>
                <a:spcPts val="0"/>
              </a:spcBef>
              <a:spcAft>
                <a:spcPts val="0"/>
              </a:spcAft>
              <a:buNone/>
            </a:pPr>
            <a:r>
              <a:t/>
            </a:r>
            <a:endParaRPr b="1" sz="2400">
              <a:solidFill>
                <a:schemeClr val="dk1"/>
              </a:solidFill>
            </a:endParaRPr>
          </a:p>
          <a:p>
            <a:pPr indent="0" lvl="0" marL="0" rtl="0" algn="ctr">
              <a:lnSpc>
                <a:spcPct val="100000"/>
              </a:lnSpc>
              <a:spcBef>
                <a:spcPts val="0"/>
              </a:spcBef>
              <a:spcAft>
                <a:spcPts val="0"/>
              </a:spcAft>
              <a:buNone/>
            </a:pPr>
            <a:r>
              <a:t/>
            </a:r>
            <a:endParaRPr b="1" sz="2400">
              <a:solidFill>
                <a:schemeClr val="dk1"/>
              </a:solidFill>
            </a:endParaRPr>
          </a:p>
          <a:p>
            <a:pPr indent="0" lvl="0" marL="0" rtl="0" algn="ctr">
              <a:lnSpc>
                <a:spcPct val="100000"/>
              </a:lnSpc>
              <a:spcBef>
                <a:spcPts val="0"/>
              </a:spcBef>
              <a:spcAft>
                <a:spcPts val="0"/>
              </a:spcAft>
              <a:buNone/>
            </a:pPr>
            <a:r>
              <a:t/>
            </a:r>
            <a:endParaRPr b="1" sz="24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b="1" lang="en" sz="2400">
                <a:solidFill>
                  <a:schemeClr val="dk1"/>
                </a:solidFill>
              </a:rPr>
              <a:t>What are the necessary steps?</a:t>
            </a:r>
            <a:endParaRPr b="1" sz="2400">
              <a:solidFill>
                <a:schemeClr val="dk1"/>
              </a:solidFill>
            </a:endParaRPr>
          </a:p>
          <a:p>
            <a:pPr indent="0" lvl="0" marL="0" rtl="0" algn="l">
              <a:spcBef>
                <a:spcPts val="0"/>
              </a:spcBef>
              <a:spcAft>
                <a:spcPts val="0"/>
              </a:spcAft>
              <a:buNone/>
            </a:pPr>
            <a:r>
              <a:t/>
            </a:r>
            <a:endParaRPr/>
          </a:p>
          <a:p>
            <a:pPr indent="0" lvl="0" marL="457200" rtl="0" algn="l">
              <a:spcBef>
                <a:spcPts val="1200"/>
              </a:spcBef>
              <a:spcAft>
                <a:spcPts val="0"/>
              </a:spcAft>
              <a:buNone/>
            </a:pPr>
            <a:r>
              <a:t/>
            </a:r>
            <a:endParaRPr/>
          </a:p>
          <a:p>
            <a:pPr indent="0" lvl="0" marL="0" rtl="0" algn="l">
              <a:lnSpc>
                <a:spcPct val="100000"/>
              </a:lnSpc>
              <a:spcBef>
                <a:spcPts val="12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