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Merriweather Light"/>
      <p:regular r:id="rId28"/>
      <p:bold r:id="rId29"/>
      <p:italic r:id="rId30"/>
      <p:boldItalic r:id="rId31"/>
    </p:embeddedFont>
    <p:embeddedFont>
      <p:font typeface="Merriweather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erriweatherLigh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Light-boldItalic.fntdata"/><Relationship Id="rId30" Type="http://schemas.openxmlformats.org/officeDocument/2006/relationships/font" Target="fonts/MerriweatherLight-italic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.fntdata"/><Relationship Id="rId10" Type="http://schemas.openxmlformats.org/officeDocument/2006/relationships/slide" Target="slides/slide5.xml"/><Relationship Id="rId32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35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40d74530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40d74530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40d74530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40d74530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40d74530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40d74530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40d74530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40d74530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40d74530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40d74530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40d74530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40d74530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40d74530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40d74530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40d74530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40d74530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40d74530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40d74530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40d74530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40d74530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40d74530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40d74530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40d74530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40d74530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40d74530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40d74530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40d745307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40d745307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40d74530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40d74530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40d74530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40d74530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40d745307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40d74530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Institutional Business with Schools and Non-Profits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50"/>
            <a:ext cx="56889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Finnigan Butterfield &amp; Murray Sampson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Panelist: Kenny Brechner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Moderator: Geetha Nathan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Abcfairs.com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Copperfair.com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163" y="366700"/>
            <a:ext cx="4960474" cy="16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413" y="2237361"/>
            <a:ext cx="7118923" cy="18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>
            <a:off x="857250" y="2265600"/>
            <a:ext cx="7271400" cy="1802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1836975" y="321475"/>
            <a:ext cx="5051700" cy="166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14263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Partnering with Schools &amp; Non-Profits for Institutions</a:t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1219500" y="2846225"/>
            <a:ext cx="6705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erriweather Light"/>
                <a:ea typeface="Merriweather Light"/>
                <a:cs typeface="Merriweather Light"/>
                <a:sym typeface="Merriweather Light"/>
              </a:rPr>
              <a:t>Ways to partner with schools or non-profits to get books for the institutions themselves.</a:t>
            </a:r>
            <a:endParaRPr sz="22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Subscription Services</a:t>
            </a:r>
            <a:endParaRPr/>
          </a:p>
        </p:txBody>
      </p:sp>
      <p:sp>
        <p:nvSpPr>
          <p:cNvPr id="131" name="Google Shape;131;p24"/>
          <p:cNvSpPr txBox="1"/>
          <p:nvPr/>
        </p:nvSpPr>
        <p:spPr>
          <a:xfrm>
            <a:off x="442625" y="1495725"/>
            <a:ext cx="82875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Supply books to classrooms and libraries in bulk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Discounted or fixed rate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Pay up front or monthly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Example: Ahead of the Curve from Devaney, Doak, &amp; Garrett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00" y="152400"/>
            <a:ext cx="3694062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462" y="152400"/>
            <a:ext cx="368053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5450"/>
            <a:ext cx="8839198" cy="47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Subscription Service Products</a:t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IndieLite</a:t>
            </a:r>
            <a:endParaRPr b="1" sz="15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a page that hosts all information on subscription services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Enter all information about these programs on the page &amp; through images you upload to the page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a contact form for subscription service inquiries</a:t>
            </a:r>
            <a:endParaRPr sz="2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IndieCommerce</a:t>
            </a:r>
            <a:endParaRPr b="1" sz="1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your subscription services as custom product with whatever fields, description, price, and images you feel are appropriate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Charge customers for these services on a timed schedule using saved credit card profiles - although this cannot currently be automated, the order can be created on behalf of the customer each month</a:t>
            </a:r>
            <a:endParaRPr sz="2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keplers.com/lit.circle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bookmarksnc.org/kidsclub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50" y="91350"/>
            <a:ext cx="3032223" cy="42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8" y="91350"/>
            <a:ext cx="3907934" cy="42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/>
          <p:nvPr/>
        </p:nvSpPr>
        <p:spPr>
          <a:xfrm>
            <a:off x="747875" y="106850"/>
            <a:ext cx="3113700" cy="4201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/>
          <p:nvPr/>
        </p:nvSpPr>
        <p:spPr>
          <a:xfrm>
            <a:off x="4548250" y="61050"/>
            <a:ext cx="4105500" cy="4247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11502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Connecting with Non-Profits &amp; Community</a:t>
            </a:r>
            <a:endParaRPr/>
          </a:p>
        </p:txBody>
      </p:sp>
      <p:sp>
        <p:nvSpPr>
          <p:cNvPr id="164" name="Google Shape;164;p29"/>
          <p:cNvSpPr txBox="1"/>
          <p:nvPr/>
        </p:nvSpPr>
        <p:spPr>
          <a:xfrm>
            <a:off x="1076850" y="2571750"/>
            <a:ext cx="6990300" cy="17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These are ways you can further partner with non-profits to promote literacy while also connecting with the community they serve.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250" y="0"/>
            <a:ext cx="5769500" cy="18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1133550" y="2096250"/>
            <a:ext cx="6876900" cy="28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ARC &amp; Book Reviews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		ARCs &amp; Galleys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		Comments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		Bring Books to Life</a:t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School Events (space and circumstances allowing)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		Classroom Visits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		School-specific author visits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		Small events put on by the school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30"/>
          <p:cNvSpPr txBox="1"/>
          <p:nvPr>
            <p:ph type="title"/>
          </p:nvPr>
        </p:nvSpPr>
        <p:spPr>
          <a:xfrm>
            <a:off x="418575" y="2567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Topics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62550" y="1867575"/>
            <a:ext cx="8418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Partnering with schools and non-profits to supply books to the community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Partnering with schools and non-profits to supply books to their institutions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Further connection with non-profits and the community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10142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Partnering with Schools &amp; Non-Profits for the Community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1219500" y="2571750"/>
            <a:ext cx="6705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erriweather Light"/>
                <a:ea typeface="Merriweather Light"/>
                <a:cs typeface="Merriweather Light"/>
                <a:sym typeface="Merriweather Light"/>
              </a:rPr>
              <a:t>Ways to partner with schools or non-profits to get books into the hands of your community</a:t>
            </a:r>
            <a:endParaRPr sz="22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Loyalty Memberships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IndieCommerce</a:t>
            </a:r>
            <a:endParaRPr b="1" sz="1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custom role that gives a discount on all orders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discount code that is sent to schools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 checkout pane to collect membership numbers for post-checkout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IndieLite</a:t>
            </a:r>
            <a:endParaRPr b="1" sz="1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discount code that is sent to schools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 list for bookclubs with associated discount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list of members for post-checkout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Bookfairs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462025" y="1852250"/>
            <a:ext cx="8220000" cy="2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Will you be crediting the school for purchases of </a:t>
            </a:r>
            <a:r>
              <a:rPr i="1" lang="en" sz="1900"/>
              <a:t>any </a:t>
            </a:r>
            <a:r>
              <a:rPr lang="en" sz="1900"/>
              <a:t>books, or do you wish to restrict it to specific titles?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Do you want to have teacher wishlists for parents to buy for their student’s classroom?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Do you need a way to quickly separate bookfair orders from regular orders?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How will you be getting these books to the students?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00" y="152400"/>
            <a:ext cx="79052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1775"/>
            <a:ext cx="8839202" cy="3739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450" y="152400"/>
            <a:ext cx="641911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5575"/>
            <a:ext cx="8839198" cy="381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