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9" r:id="rId4"/>
    <p:sldId id="258" r:id="rId5"/>
    <p:sldId id="275" r:id="rId6"/>
    <p:sldId id="276" r:id="rId7"/>
    <p:sldId id="279" r:id="rId8"/>
    <p:sldId id="262" r:id="rId9"/>
    <p:sldId id="266" r:id="rId10"/>
    <p:sldId id="265" r:id="rId11"/>
    <p:sldId id="264" r:id="rId12"/>
    <p:sldId id="268" r:id="rId13"/>
    <p:sldId id="270" r:id="rId14"/>
    <p:sldId id="271" r:id="rId15"/>
    <p:sldId id="263" r:id="rId16"/>
    <p:sldId id="269" r:id="rId17"/>
    <p:sldId id="267" r:id="rId18"/>
    <p:sldId id="273" r:id="rId19"/>
    <p:sldId id="272" r:id="rId20"/>
    <p:sldId id="277" r:id="rId21"/>
    <p:sldId id="278" r:id="rId22"/>
  </p:sldIdLst>
  <p:sldSz cx="9144000" cy="5143500" type="screen16x9"/>
  <p:notesSz cx="6858000" cy="9144000"/>
  <p:embeddedFontLst>
    <p:embeddedFont>
      <p:font typeface="Signika" panose="020B0604020202020204" charset="0"/>
      <p:regular r:id="rId24"/>
      <p:bold r:id="rId25"/>
    </p:embeddedFont>
    <p:embeddedFont>
      <p:font typeface="Signika SemiBold" panose="020B0604020202020204" charset="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E6E774-7079-429D-8ADC-F2BB12699850}" v="998" dt="2023-02-20T18:56:32.5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92022e54a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92022e54a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46422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92022e54a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92022e54a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52671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92022e54a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92022e54a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22648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92022e54a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92022e54a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36052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92022e54a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92022e54a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60313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92022e54a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92022e54a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78423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92022e54a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92022e54a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16889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92022e54a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92022e54a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78124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92022e54a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92022e54a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24838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92022e54a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92022e54a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3873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92022e54a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92022e54a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92022e54a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92022e54a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67069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92022e54a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92022e54a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057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92022e54a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92022e54a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6753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92022e54a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92022e54a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0071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92022e54a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92022e54a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1918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92022e54a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92022e54a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0916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92022e54a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92022e54a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1331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92022e54a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92022e54a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0507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92022e54a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92022e54a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2535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2023 PPT Templat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0" y="2689800"/>
            <a:ext cx="8520600" cy="84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6187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5" name="Google Shape;5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"/>
            <a:ext cx="9143997" cy="433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" name="Google Shape;58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"/>
            <a:ext cx="9143997" cy="433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" name="Google Shape;1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"/>
            <a:ext cx="9143997" cy="433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" name="Google Shape;21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"/>
            <a:ext cx="9143997" cy="433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" name="Google Shape;27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"/>
            <a:ext cx="9143997" cy="433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" name="Google Shape;3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"/>
            <a:ext cx="9143997" cy="433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6" name="Google Shape;36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"/>
            <a:ext cx="9143997" cy="433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0" name="Google Shape;40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"/>
            <a:ext cx="9143997" cy="433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0" name="Google Shape;50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"/>
            <a:ext cx="9143997" cy="433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ignika"/>
              <a:buNone/>
              <a:defRPr sz="28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ignika"/>
              <a:buChar char="●"/>
              <a:defRPr sz="1800" b="1">
                <a:solidFill>
                  <a:schemeClr val="dk2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ignika"/>
              <a:buChar char="○"/>
              <a:defRPr>
                <a:solidFill>
                  <a:schemeClr val="dk2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ignika"/>
              <a:buChar char="■"/>
              <a:defRPr>
                <a:solidFill>
                  <a:schemeClr val="dk2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ignika"/>
              <a:buChar char="●"/>
              <a:defRPr>
                <a:solidFill>
                  <a:schemeClr val="dk2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ignika"/>
              <a:buChar char="○"/>
              <a:defRPr>
                <a:solidFill>
                  <a:schemeClr val="dk2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ignika"/>
              <a:buChar char="■"/>
              <a:defRPr>
                <a:solidFill>
                  <a:schemeClr val="dk2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ignika"/>
              <a:buChar char="●"/>
              <a:defRPr>
                <a:solidFill>
                  <a:schemeClr val="dk2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ignika"/>
              <a:buChar char="○"/>
              <a:defRPr>
                <a:solidFill>
                  <a:schemeClr val="dk2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ignika"/>
              <a:buChar char="■"/>
              <a:defRPr>
                <a:solidFill>
                  <a:schemeClr val="dk2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800">
                <a:solidFill>
                  <a:schemeClr val="dk2"/>
                </a:solidFill>
                <a:latin typeface="Signika SemiBold"/>
                <a:ea typeface="Signika SemiBold"/>
                <a:cs typeface="Signika SemiBold"/>
                <a:sym typeface="Signika SemiBold"/>
              </a:defRPr>
            </a:lvl1pPr>
            <a:lvl2pPr lvl="1" algn="r">
              <a:buNone/>
              <a:defRPr sz="1800">
                <a:solidFill>
                  <a:schemeClr val="dk2"/>
                </a:solidFill>
                <a:latin typeface="Signika SemiBold"/>
                <a:ea typeface="Signika SemiBold"/>
                <a:cs typeface="Signika SemiBold"/>
                <a:sym typeface="Signika SemiBold"/>
              </a:defRPr>
            </a:lvl2pPr>
            <a:lvl3pPr lvl="2" algn="r">
              <a:buNone/>
              <a:defRPr sz="1800">
                <a:solidFill>
                  <a:schemeClr val="dk2"/>
                </a:solidFill>
                <a:latin typeface="Signika SemiBold"/>
                <a:ea typeface="Signika SemiBold"/>
                <a:cs typeface="Signika SemiBold"/>
                <a:sym typeface="Signika SemiBold"/>
              </a:defRPr>
            </a:lvl3pPr>
            <a:lvl4pPr lvl="3" algn="r">
              <a:buNone/>
              <a:defRPr sz="1800">
                <a:solidFill>
                  <a:schemeClr val="dk2"/>
                </a:solidFill>
                <a:latin typeface="Signika SemiBold"/>
                <a:ea typeface="Signika SemiBold"/>
                <a:cs typeface="Signika SemiBold"/>
                <a:sym typeface="Signika SemiBold"/>
              </a:defRPr>
            </a:lvl4pPr>
            <a:lvl5pPr lvl="4" algn="r">
              <a:buNone/>
              <a:defRPr sz="1800">
                <a:solidFill>
                  <a:schemeClr val="dk2"/>
                </a:solidFill>
                <a:latin typeface="Signika SemiBold"/>
                <a:ea typeface="Signika SemiBold"/>
                <a:cs typeface="Signika SemiBold"/>
                <a:sym typeface="Signika SemiBold"/>
              </a:defRPr>
            </a:lvl5pPr>
            <a:lvl6pPr lvl="5" algn="r">
              <a:buNone/>
              <a:defRPr sz="1800">
                <a:solidFill>
                  <a:schemeClr val="dk2"/>
                </a:solidFill>
                <a:latin typeface="Signika SemiBold"/>
                <a:ea typeface="Signika SemiBold"/>
                <a:cs typeface="Signika SemiBold"/>
                <a:sym typeface="Signika SemiBold"/>
              </a:defRPr>
            </a:lvl6pPr>
            <a:lvl7pPr lvl="6" algn="r">
              <a:buNone/>
              <a:defRPr sz="1800">
                <a:solidFill>
                  <a:schemeClr val="dk2"/>
                </a:solidFill>
                <a:latin typeface="Signika SemiBold"/>
                <a:ea typeface="Signika SemiBold"/>
                <a:cs typeface="Signika SemiBold"/>
                <a:sym typeface="Signika SemiBold"/>
              </a:defRPr>
            </a:lvl7pPr>
            <a:lvl8pPr lvl="7" algn="r">
              <a:buNone/>
              <a:defRPr sz="1800">
                <a:solidFill>
                  <a:schemeClr val="dk2"/>
                </a:solidFill>
                <a:latin typeface="Signika SemiBold"/>
                <a:ea typeface="Signika SemiBold"/>
                <a:cs typeface="Signika SemiBold"/>
                <a:sym typeface="Signika SemiBold"/>
              </a:defRPr>
            </a:lvl8pPr>
            <a:lvl9pPr lvl="8" algn="r">
              <a:buNone/>
              <a:defRPr sz="1800">
                <a:solidFill>
                  <a:schemeClr val="dk2"/>
                </a:solidFill>
                <a:latin typeface="Signika SemiBold"/>
                <a:ea typeface="Signika SemiBold"/>
                <a:cs typeface="Signika SemiBold"/>
                <a:sym typeface="Signika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pbrous@seattleu.edu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ctrTitle"/>
          </p:nvPr>
        </p:nvSpPr>
        <p:spPr>
          <a:xfrm>
            <a:off x="452325" y="2318100"/>
            <a:ext cx="8520600" cy="107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 dirty="0">
                <a:solidFill>
                  <a:schemeClr val="tx1"/>
                </a:solidFill>
                <a:highlight>
                  <a:srgbClr val="FFFFFF"/>
                </a:highlight>
              </a:rPr>
              <a:t>Financial Modeling Workshop:</a:t>
            </a:r>
            <a:r>
              <a:rPr lang="en" sz="2200" dirty="0">
                <a:solidFill>
                  <a:schemeClr val="tx1"/>
                </a:solidFill>
                <a:highlight>
                  <a:srgbClr val="FFFFFF"/>
                </a:highlight>
              </a:rPr>
              <a:t> </a:t>
            </a:r>
            <a:endParaRPr sz="4300" dirty="0">
              <a:solidFill>
                <a:schemeClr val="tx1"/>
              </a:solidFill>
            </a:endParaRPr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1"/>
          </p:nvPr>
        </p:nvSpPr>
        <p:spPr>
          <a:xfrm>
            <a:off x="452325" y="3241150"/>
            <a:ext cx="8520600" cy="5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" sz="2086" dirty="0">
                <a:solidFill>
                  <a:schemeClr val="tx1"/>
                </a:solidFill>
                <a:highlight>
                  <a:srgbClr val="FFFFFF"/>
                </a:highlight>
              </a:rPr>
              <a:t>Learn How to Create a Financial Model to Analyze a </a:t>
            </a:r>
            <a:endParaRPr sz="2086" dirty="0">
              <a:solidFill>
                <a:schemeClr val="tx1"/>
              </a:solidFill>
              <a:highlight>
                <a:srgbClr val="FFFFFF"/>
              </a:highlight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" sz="2086" dirty="0">
                <a:solidFill>
                  <a:schemeClr val="tx1"/>
                </a:solidFill>
                <a:highlight>
                  <a:srgbClr val="FFFFFF"/>
                </a:highlight>
              </a:rPr>
              <a:t>New Business Opportunity</a:t>
            </a:r>
            <a:endParaRPr sz="2086" dirty="0">
              <a:solidFill>
                <a:schemeClr val="tx1"/>
              </a:solidFill>
              <a:highlight>
                <a:srgbClr val="FFFFFF"/>
              </a:highlight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endParaRPr sz="1686" dirty="0">
              <a:solidFill>
                <a:schemeClr val="tx1"/>
              </a:solidFill>
              <a:highlight>
                <a:srgbClr val="FFFFFF"/>
              </a:highlight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endParaRPr sz="1686" dirty="0">
              <a:solidFill>
                <a:schemeClr val="accent3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endParaRPr sz="550" dirty="0">
              <a:solidFill>
                <a:schemeClr val="accent3"/>
              </a:solidFill>
              <a:highlight>
                <a:srgbClr val="FFFFFF"/>
              </a:highlight>
            </a:endParaRPr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554500" y="3956125"/>
            <a:ext cx="8520600" cy="5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347" dirty="0">
                <a:solidFill>
                  <a:schemeClr val="tx1"/>
                </a:solidFill>
                <a:highlight>
                  <a:srgbClr val="FFFFFF"/>
                </a:highlight>
              </a:rPr>
              <a:t>Presented by: Dr. Peter Brous, Professor of Finance, Seattle University</a:t>
            </a:r>
            <a:endParaRPr sz="8347" dirty="0">
              <a:solidFill>
                <a:schemeClr val="tx1"/>
              </a:solidFill>
              <a:highlight>
                <a:srgbClr val="FFFFFF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3147" dirty="0">
              <a:solidFill>
                <a:schemeClr val="tx1"/>
              </a:solidFill>
              <a:highlight>
                <a:srgbClr val="FFFFFF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147" dirty="0">
              <a:solidFill>
                <a:schemeClr val="accent3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accent3"/>
              </a:solidFill>
              <a:highlight>
                <a:srgbClr val="FFFFFF"/>
              </a:highlight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2559675" y="4472125"/>
            <a:ext cx="4305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  <a:highlight>
                  <a:srgbClr val="FFFFFF"/>
                </a:highlight>
                <a:latin typeface="Signika"/>
                <a:ea typeface="Signika"/>
                <a:cs typeface="Signika"/>
                <a:sym typeface="Signika"/>
              </a:rPr>
              <a:t>Tuesday, Feb. 21 | Room 605-610 | 4:10 pm to 5:30 pm</a:t>
            </a:r>
            <a:endParaRPr sz="1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" y="445025"/>
            <a:ext cx="9056536" cy="5170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 Real-World Example: Increase in Operating Profits</a:t>
            </a:r>
            <a:endParaRPr dirty="0"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166977" y="1590261"/>
            <a:ext cx="8889559" cy="3352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0" dirty="0"/>
              <a:t>	</a:t>
            </a:r>
            <a:endParaRPr sz="2400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B9D827-9A31-185D-D592-CF0014D76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939" y="1137036"/>
            <a:ext cx="6464411" cy="400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932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" y="445025"/>
            <a:ext cx="9056536" cy="6681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Cost/Benefit Analysis: Key Performance Measures</a:t>
            </a:r>
            <a:endParaRPr dirty="0"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166977" y="1057523"/>
            <a:ext cx="8889559" cy="40859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ts val="14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2400"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0" dirty="0"/>
              <a:t>	1. Net Present Value (NPV)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0" dirty="0"/>
              <a:t>	         NPV = PV of Benefits – PV of Costs	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0" dirty="0"/>
              <a:t>	         NPV Measures the Expected Wealth Created/Destroyed</a:t>
            </a:r>
          </a:p>
          <a:p>
            <a:pPr marL="0" lvl="0" indent="0" algn="l" rtl="0">
              <a:lnSpc>
                <a:spcPts val="14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2400"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0" dirty="0"/>
              <a:t>	2. Internal Rate of Return (IRR)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0" dirty="0"/>
              <a:t>	         IRR Equals the Expected Annual Rate of Return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0" dirty="0"/>
              <a:t>	         Is the Expected IRR &gt; Required Return?</a:t>
            </a:r>
            <a:endParaRPr sz="2400" b="0" dirty="0"/>
          </a:p>
        </p:txBody>
      </p:sp>
    </p:spTree>
    <p:extLst>
      <p:ext uri="{BB962C8B-B14F-4D97-AF65-F5344CB8AC3E}">
        <p14:creationId xmlns:p14="http://schemas.microsoft.com/office/powerpoint/2010/main" val="214459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" y="445025"/>
            <a:ext cx="9056536" cy="5806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Cost/Benefit Analysis for a New Bookstore:  10-Year Life</a:t>
            </a:r>
            <a:endParaRPr dirty="0"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166977" y="1590261"/>
            <a:ext cx="8889559" cy="3352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0" dirty="0"/>
              <a:t>	</a:t>
            </a:r>
            <a:endParaRPr sz="2400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21AC81-3AFD-7F13-85B0-BF51CFB0B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0890"/>
            <a:ext cx="9144000" cy="391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763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" y="445025"/>
            <a:ext cx="9056536" cy="6681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Implication of Cost/Benefit Analysis for New Bookstore</a:t>
            </a:r>
            <a:endParaRPr dirty="0"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95417" y="1359673"/>
            <a:ext cx="8961120" cy="37838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0" dirty="0"/>
              <a:t>Based on our assumptions, the </a:t>
            </a:r>
            <a:r>
              <a:rPr lang="en-US" sz="2400" dirty="0"/>
              <a:t>expected NPV is $18,708 </a:t>
            </a:r>
            <a:r>
              <a:rPr lang="en-US" sz="2400" b="0" dirty="0"/>
              <a:t>suggesting that the benefits are expected to be greater than the costs and the investment is expected to be value enhancing. 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0" dirty="0"/>
              <a:t>Additionally, the expected rate of return or the </a:t>
            </a:r>
            <a:r>
              <a:rPr lang="en-US" sz="2400" dirty="0"/>
              <a:t>IRR is 11.39%/year</a:t>
            </a:r>
            <a:r>
              <a:rPr lang="en-US" sz="2400" b="0" dirty="0"/>
              <a:t>, since the expected rate of return is greater than the required rate of return (10%) then this investment is expected to earn abnormally high returns and this investment is expected to be value enhancing.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0" dirty="0"/>
              <a:t>How certain are we that this is a value enhancing investment? </a:t>
            </a:r>
            <a:endParaRPr sz="2400" b="0" dirty="0"/>
          </a:p>
        </p:txBody>
      </p:sp>
    </p:spTree>
    <p:extLst>
      <p:ext uri="{BB962C8B-B14F-4D97-AF65-F5344CB8AC3E}">
        <p14:creationId xmlns:p14="http://schemas.microsoft.com/office/powerpoint/2010/main" val="278320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" y="445025"/>
            <a:ext cx="9056536" cy="6681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Risk Assessment</a:t>
            </a:r>
            <a:endParaRPr dirty="0"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166977" y="1224501"/>
            <a:ext cx="8889559" cy="39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0" dirty="0"/>
              <a:t>How Certain Are We That This is a Value Enhancing Investment?</a:t>
            </a:r>
          </a:p>
          <a:p>
            <a:pPr marL="0" lvl="0" indent="0" algn="l" rtl="0">
              <a:lnSpc>
                <a:spcPts val="16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2400" b="0" dirty="0"/>
          </a:p>
          <a:p>
            <a:pPr marL="0" lvl="0" indent="0" algn="l" rtl="0">
              <a:lnSpc>
                <a:spcPts val="16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2400" b="0" dirty="0"/>
          </a:p>
          <a:p>
            <a:pPr marL="0" lvl="0" indent="0" algn="l" rtl="0">
              <a:lnSpc>
                <a:spcPts val="16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0" dirty="0"/>
              <a:t>What If We Do Not Operate the Store for the Full 10 Years?</a:t>
            </a:r>
          </a:p>
          <a:p>
            <a:pPr marL="0" lvl="0" indent="0" algn="l" rtl="0">
              <a:lnSpc>
                <a:spcPts val="16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2400" b="0" dirty="0"/>
          </a:p>
          <a:p>
            <a:pPr marL="0" lvl="0" indent="0" algn="l" rtl="0">
              <a:lnSpc>
                <a:spcPts val="16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0" dirty="0"/>
              <a:t>What If Our Revenue Growth is Not as Fast as We Assumed?</a:t>
            </a:r>
          </a:p>
          <a:p>
            <a:pPr marL="0" lvl="0" indent="0" algn="l" rtl="0">
              <a:lnSpc>
                <a:spcPts val="16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2400" b="0" dirty="0"/>
          </a:p>
          <a:p>
            <a:pPr marL="0" lvl="0" indent="0" algn="l" rtl="0">
              <a:lnSpc>
                <a:spcPts val="16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0" dirty="0"/>
              <a:t>What If Our Operating Margins are Not as Strong as Assumed? </a:t>
            </a:r>
            <a:endParaRPr sz="2400" b="0" dirty="0"/>
          </a:p>
        </p:txBody>
      </p:sp>
    </p:spTree>
    <p:extLst>
      <p:ext uri="{BB962C8B-B14F-4D97-AF65-F5344CB8AC3E}">
        <p14:creationId xmlns:p14="http://schemas.microsoft.com/office/powerpoint/2010/main" val="53641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" y="445025"/>
            <a:ext cx="9056536" cy="5806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Cost/Benefit Analysis for a New Bookstore:– 5-Year Life</a:t>
            </a:r>
            <a:endParaRPr dirty="0"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166977" y="1590261"/>
            <a:ext cx="8889559" cy="3352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0" dirty="0"/>
              <a:t>	</a:t>
            </a:r>
            <a:endParaRPr sz="2400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1F488C-1123-25C4-183F-45C259CC6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93" y="1168841"/>
            <a:ext cx="8110277" cy="390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402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" y="445025"/>
            <a:ext cx="9056536" cy="5806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Cost/Benefit Analysis for a New Bookstore:  8-Year Life</a:t>
            </a:r>
            <a:endParaRPr dirty="0"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166977" y="1590261"/>
            <a:ext cx="8889559" cy="3352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0" dirty="0"/>
              <a:t>	</a:t>
            </a:r>
            <a:endParaRPr sz="2400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185483-D40B-22C7-8647-C8B1A11F4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24501"/>
            <a:ext cx="9144000" cy="391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781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" y="445025"/>
            <a:ext cx="9056536" cy="6681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Implication of Risk Assessment Based</a:t>
            </a:r>
            <a:br>
              <a:rPr lang="en-US" dirty="0"/>
            </a:br>
            <a:r>
              <a:rPr lang="en-US" dirty="0"/>
              <a:t> on the Investment’s Horizon</a:t>
            </a:r>
            <a:endParaRPr dirty="0"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166977" y="1418897"/>
            <a:ext cx="8889559" cy="37246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0" dirty="0"/>
              <a:t>Results: If we assume the bookstore will be in operations for only 8 years instead of the full 10 years, the expected NPV became             a -$17,501 and the IRR is expected to equal 7.8% both suggesting this new bookstore would be a value destroying investment. 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0" dirty="0"/>
              <a:t>These results suggest that a small change in the investment’s horizon (from 10 to 8 years) the expected benefits are no longer expected to be greater than the expected upfront costs. 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0" dirty="0"/>
              <a:t>Implication: This is a Risky Investment and is Not Clearly a Value Enhancing Investment.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2400"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195028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" y="445025"/>
            <a:ext cx="9056536" cy="6681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if Revenue Growth is not as Strong as we Assumed?</a:t>
            </a:r>
            <a:endParaRPr dirty="0"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166977" y="1661823"/>
            <a:ext cx="8889559" cy="34816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2400"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2400"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2400"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2400"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2400"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0" dirty="0"/>
              <a:t>Implication: This Appears to be a Low-Risk Investment as the Outcome is Not Very Sensitive to Changes in Revenue Growth.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2400"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2400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5E4A66-BEAE-5191-6427-DFFF14873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875" y="1391479"/>
            <a:ext cx="4524292" cy="263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62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0" y="445024"/>
            <a:ext cx="9056537" cy="9464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2800" b="0" dirty="0"/>
              <a:t>What if our Operating Margins are not as </a:t>
            </a:r>
            <a:br>
              <a:rPr lang="en-US" sz="2800" b="0" dirty="0"/>
            </a:br>
            <a:r>
              <a:rPr lang="en-US" sz="2800" b="0" dirty="0"/>
              <a:t>Strong as Assumed? </a:t>
            </a:r>
            <a:br>
              <a:rPr lang="en-US" sz="2800" b="0" dirty="0"/>
            </a:br>
            <a:endParaRPr dirty="0"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473103" y="1661823"/>
            <a:ext cx="8197794" cy="34031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2400"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2400"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2400"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2400"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2400" b="0" dirty="0"/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400" b="0" dirty="0"/>
              <a:t>Implication: This Appears to be a High-Risk Investment as the Outcome is Very Sensitive to Changes in Operating Margin.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2400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D5BA48-2C8F-FCA3-947C-F3432CA49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2511" y="1661822"/>
            <a:ext cx="4373218" cy="260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66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66977" y="652007"/>
            <a:ext cx="8889559" cy="6440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Analyzing New Business Opportunities</a:t>
            </a:r>
            <a:endParaRPr dirty="0"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103367" y="1582310"/>
            <a:ext cx="8953169" cy="33603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0" dirty="0"/>
              <a:t>Best Practices Suggest Applying Cost/Benefit Analysis: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0" dirty="0"/>
              <a:t>	1. Identify a New Business Opportunity  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0" dirty="0"/>
              <a:t>	2. Collect/Estimate Relevant Data (Costs and Benefits)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0" dirty="0"/>
              <a:t>	</a:t>
            </a:r>
            <a:r>
              <a:rPr lang="en-US" sz="2400" dirty="0"/>
              <a:t>3. Analyze the Relevant Data (Apply Cost/Benefit Analysis 		and Sensitivity Analysis)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0" dirty="0"/>
              <a:t>	4. Make the Investment Decision</a:t>
            </a:r>
            <a:endParaRPr sz="2400" b="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" y="614855"/>
            <a:ext cx="9056536" cy="7882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New Bookstore Example: Making A Decision</a:t>
            </a:r>
            <a:endParaRPr dirty="0"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166977" y="1403131"/>
            <a:ext cx="8889559" cy="37403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0" dirty="0"/>
              <a:t>Based on the Sensitivity Analysis Regarding the Forecast Horizon (10 Years) and the Forecasted Operating Margin (10.5%), it Appears that this is An Extremely Risky Investment that May Not be Value Enhancing. 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0" dirty="0"/>
              <a:t>Therefore, Based on the Financial Value Impact, I Would Not Recommend Investing. 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0" dirty="0"/>
              <a:t>However, If the Investors Believes this Investment will Increase Social or Personal Value then Investing Might Be A Good Decision.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204699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" y="1190297"/>
            <a:ext cx="9056536" cy="8198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/>
              <a:t>THANK YOU!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dirty="0"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166977" y="2892972"/>
            <a:ext cx="8889559" cy="17736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400" b="0" dirty="0"/>
              <a:t>If You Have Any Questions or Want Help With Your Analyses Feel Free to Contact Me At:</a:t>
            </a:r>
            <a:br>
              <a:rPr lang="en-US" sz="2400" dirty="0"/>
            </a:br>
            <a:endParaRPr lang="en-US" sz="2400" b="0" dirty="0">
              <a:hlinkClick r:id="rId3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0" dirty="0">
                <a:hlinkClick r:id="rId3"/>
              </a:rPr>
              <a:t>pbrous@seattleu.edu</a:t>
            </a:r>
            <a:endParaRPr lang="en-US" sz="2400"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255532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66977" y="612249"/>
            <a:ext cx="8889559" cy="6122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Make the Investment Decision</a:t>
            </a:r>
            <a:endParaRPr dirty="0"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311700" y="1304013"/>
            <a:ext cx="8744836" cy="36386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0" dirty="0"/>
              <a:t>The Investor’s Objective/Goal of the Investment is Key to the Decision to Invest.</a:t>
            </a:r>
          </a:p>
          <a:p>
            <a:pPr marL="0" lvl="0" indent="0" algn="l" rtl="0">
              <a:lnSpc>
                <a:spcPts val="13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2400" b="0" dirty="0"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0" dirty="0"/>
              <a:t>Objective/Goal Could Include One or More of the Following: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0" dirty="0"/>
              <a:t>	Financial Value Impact (Cost/Benefit Analysis)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0" dirty="0"/>
              <a:t>	Social Value Impact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0" dirty="0"/>
              <a:t>	Personal Value Impact</a:t>
            </a:r>
            <a:endParaRPr sz="2400" b="0" dirty="0"/>
          </a:p>
        </p:txBody>
      </p:sp>
    </p:spTree>
    <p:extLst>
      <p:ext uri="{BB962C8B-B14F-4D97-AF65-F5344CB8AC3E}">
        <p14:creationId xmlns:p14="http://schemas.microsoft.com/office/powerpoint/2010/main" val="409087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66977" y="445025"/>
            <a:ext cx="888955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Collect/Estimate the Relevant Data (Costs and Benefits)</a:t>
            </a:r>
            <a:endParaRPr dirty="0"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87465" y="1391479"/>
            <a:ext cx="8969072" cy="37520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/>
              <a:t>Costs</a:t>
            </a:r>
            <a:r>
              <a:rPr lang="en-US" sz="2400" b="0" dirty="0"/>
              <a:t> are the Upfront Costs Necessary to Start a New Business Opportunity such as: Build Out Cost (Renovations Necessary), New Equipment, First/Last Month’s Rent, Working Capital (Cash and Inventory), etc.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/>
              <a:t>Benefits</a:t>
            </a:r>
            <a:r>
              <a:rPr lang="en-US" sz="2400" b="0" dirty="0"/>
              <a:t> are the Impact on After-Tax Operating Profits (Increased Annual Revenues – Increased Annual Costs)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/>
              <a:t>Abacus: Financial Benchmarking Report </a:t>
            </a:r>
            <a:r>
              <a:rPr lang="en-US" sz="2400" b="0" dirty="0"/>
              <a:t>Provides Useful Data to Estimate Costs and Benefits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2400" b="0" dirty="0"/>
          </a:p>
        </p:txBody>
      </p:sp>
    </p:spTree>
    <p:extLst>
      <p:ext uri="{BB962C8B-B14F-4D97-AF65-F5344CB8AC3E}">
        <p14:creationId xmlns:p14="http://schemas.microsoft.com/office/powerpoint/2010/main" val="351045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87463" y="445025"/>
            <a:ext cx="8969073" cy="10605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Abacus: Financial Benchmarking Report: Key Data for  Forecasting Future Revenue </a:t>
            </a:r>
            <a:endParaRPr dirty="0"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701566" y="1694793"/>
            <a:ext cx="7898524" cy="32240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200"/>
              </a:spcAft>
              <a:buNone/>
            </a:pPr>
            <a:r>
              <a:rPr lang="en-US" sz="2400" b="0" dirty="0"/>
              <a:t>A Simple Approach to Forecasting Revenue is to Multiply the Store’s Useful Square Feet by the Expected Sales per Square Feet.  </a:t>
            </a:r>
          </a:p>
          <a:p>
            <a:pPr marL="0" lvl="0" indent="0">
              <a:spcAft>
                <a:spcPts val="1200"/>
              </a:spcAft>
              <a:buNone/>
            </a:pPr>
            <a:r>
              <a:rPr lang="en-US" sz="2400" b="0" dirty="0"/>
              <a:t>Based on the Data Provided on Page 31 of the Abacus, Average Sales per Square Feet in 2021 was $322, So If Your Store is 3,000 Square Feet then the Forecasted Sales = $322 * 3,000 = $966,000. </a:t>
            </a:r>
            <a:endParaRPr sz="2400" b="0" dirty="0"/>
          </a:p>
        </p:txBody>
      </p:sp>
    </p:spTree>
    <p:extLst>
      <p:ext uri="{BB962C8B-B14F-4D97-AF65-F5344CB8AC3E}">
        <p14:creationId xmlns:p14="http://schemas.microsoft.com/office/powerpoint/2010/main" val="315818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87463" y="445025"/>
            <a:ext cx="8969073" cy="10605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Abacus: Financial Benchmarking Report: Key Data for  Forecasting Future Expenses </a:t>
            </a:r>
            <a:endParaRPr dirty="0"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701566" y="1694793"/>
            <a:ext cx="7898524" cy="33895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200"/>
              </a:spcAft>
              <a:buNone/>
            </a:pPr>
            <a:r>
              <a:rPr lang="en-US" sz="2400" b="0" dirty="0"/>
              <a:t>A Simple Approach to Forecasting Expenses is to Multiply the Expense as a % of Sales by Forecasted Sales. </a:t>
            </a:r>
          </a:p>
          <a:p>
            <a:pPr marL="0" lvl="0" indent="0">
              <a:spcAft>
                <a:spcPts val="1200"/>
              </a:spcAft>
              <a:buNone/>
            </a:pPr>
            <a:r>
              <a:rPr lang="en-US" sz="2400" b="0" dirty="0"/>
              <a:t>Based on the Data Provided on Page 24 of the Abacus, Average Expenses per Sales in 2021 are Provided.  For Example, Cost of Goods Sold as a % of Sales was 54.5%, So If Forecasted Sales is $966,000, Forecasted Cost of Goods Sold = 54.5% * $966,000 = $526,470. </a:t>
            </a:r>
            <a:endParaRPr sz="2400" b="0" dirty="0"/>
          </a:p>
        </p:txBody>
      </p:sp>
    </p:spTree>
    <p:extLst>
      <p:ext uri="{BB962C8B-B14F-4D97-AF65-F5344CB8AC3E}">
        <p14:creationId xmlns:p14="http://schemas.microsoft.com/office/powerpoint/2010/main" val="81533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78829" y="630621"/>
            <a:ext cx="8977708" cy="10405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Real World Example: Cost/Benefit Analysis for Opening A New Bookstore </a:t>
            </a:r>
            <a:endParaRPr dirty="0"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701566" y="1836683"/>
            <a:ext cx="7898524" cy="32476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200"/>
              </a:spcAft>
              <a:buNone/>
            </a:pPr>
            <a:r>
              <a:rPr lang="en-US" sz="2400" b="0" dirty="0"/>
              <a:t>I Was Provided A Bookstore Owner’s Forecasts for the Upfront Costs and the Future Benefits (Operating Profit) for the First Three Years of Operations. </a:t>
            </a:r>
          </a:p>
          <a:p>
            <a:pPr marL="0" lvl="0" indent="0">
              <a:spcAft>
                <a:spcPts val="1200"/>
              </a:spcAft>
              <a:buNone/>
            </a:pPr>
            <a:r>
              <a:rPr lang="en-US" sz="2400" b="0" dirty="0"/>
              <a:t>Based on These Forecasts, I Want to Demonstrate How to Apply Cost/Benefit Analysis and Sensitivity Analysis to Determine the Expected Financial Impact of This Business Opportunity. </a:t>
            </a:r>
            <a:endParaRPr sz="2400" b="0" dirty="0"/>
          </a:p>
        </p:txBody>
      </p:sp>
    </p:spTree>
    <p:extLst>
      <p:ext uri="{BB962C8B-B14F-4D97-AF65-F5344CB8AC3E}">
        <p14:creationId xmlns:p14="http://schemas.microsoft.com/office/powerpoint/2010/main" val="255628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" y="445025"/>
            <a:ext cx="9056536" cy="9782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 Real-World Example: Estimated Upfront or Startup Costs for a New Bookstore: </a:t>
            </a:r>
            <a:br>
              <a:rPr lang="en-US" dirty="0"/>
            </a:br>
            <a:endParaRPr dirty="0"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166977" y="1590261"/>
            <a:ext cx="8889559" cy="3352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2400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E9AAB0-0100-A155-B1BF-237712CED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283" y="1423283"/>
            <a:ext cx="5780599" cy="356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243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" y="445025"/>
            <a:ext cx="9056536" cy="9782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 Real-World Example: Assumptions Used to Estimating Benefits (Operating Profits) for a New Bookstore:</a:t>
            </a:r>
            <a:endParaRPr dirty="0"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166977" y="1590261"/>
            <a:ext cx="8889559" cy="3352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2400"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2400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26A4BE-08F2-56BB-D0D9-BF96DEEE1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546" y="1781502"/>
            <a:ext cx="5793826" cy="283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146175"/>
      </p:ext>
    </p:extLst>
  </p:cSld>
  <p:clrMapOvr>
    <a:masterClrMapping/>
  </p:clrMapOvr>
</p:sld>
</file>

<file path=ppt/theme/theme1.xml><?xml version="1.0" encoding="utf-8"?>
<a:theme xmlns:a="http://schemas.openxmlformats.org/drawingml/2006/main" name="Wi2023 Template">
  <a:themeElements>
    <a:clrScheme name="Simple Light">
      <a:dk1>
        <a:srgbClr val="35384D"/>
      </a:dk1>
      <a:lt1>
        <a:srgbClr val="FFFFFF"/>
      </a:lt1>
      <a:dk2>
        <a:srgbClr val="4D5079"/>
      </a:dk2>
      <a:lt2>
        <a:srgbClr val="E8E1D8"/>
      </a:lt2>
      <a:accent1>
        <a:srgbClr val="48BD9E"/>
      </a:accent1>
      <a:accent2>
        <a:srgbClr val="4D5079"/>
      </a:accent2>
      <a:accent3>
        <a:srgbClr val="019488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1525</TotalTime>
  <Words>1073</Words>
  <Application>Microsoft Office PowerPoint</Application>
  <PresentationFormat>On-screen Show (16:9)</PresentationFormat>
  <Paragraphs>90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Signika</vt:lpstr>
      <vt:lpstr>Signika SemiBold</vt:lpstr>
      <vt:lpstr>Arial</vt:lpstr>
      <vt:lpstr>Wi2023 Template</vt:lpstr>
      <vt:lpstr>Financial Modeling Workshop: </vt:lpstr>
      <vt:lpstr>Analyzing New Business Opportunities</vt:lpstr>
      <vt:lpstr>Make the Investment Decision</vt:lpstr>
      <vt:lpstr>Collect/Estimate the Relevant Data (Costs and Benefits)</vt:lpstr>
      <vt:lpstr>Abacus: Financial Benchmarking Report: Key Data for  Forecasting Future Revenue </vt:lpstr>
      <vt:lpstr>Abacus: Financial Benchmarking Report: Key Data for  Forecasting Future Expenses </vt:lpstr>
      <vt:lpstr>Real World Example: Cost/Benefit Analysis for Opening A New Bookstore </vt:lpstr>
      <vt:lpstr>A Real-World Example: Estimated Upfront or Startup Costs for a New Bookstore:  </vt:lpstr>
      <vt:lpstr>A Real-World Example: Assumptions Used to Estimating Benefits (Operating Profits) for a New Bookstore:</vt:lpstr>
      <vt:lpstr>A Real-World Example: Increase in Operating Profits</vt:lpstr>
      <vt:lpstr>Cost/Benefit Analysis: Key Performance Measures</vt:lpstr>
      <vt:lpstr>Cost/Benefit Analysis for a New Bookstore:  10-Year Life</vt:lpstr>
      <vt:lpstr>Implication of Cost/Benefit Analysis for New Bookstore</vt:lpstr>
      <vt:lpstr>Risk Assessment</vt:lpstr>
      <vt:lpstr>Cost/Benefit Analysis for a New Bookstore:– 5-Year Life</vt:lpstr>
      <vt:lpstr>Cost/Benefit Analysis for a New Bookstore:  8-Year Life</vt:lpstr>
      <vt:lpstr>Implication of Risk Assessment Based  on the Investment’s Horizon</vt:lpstr>
      <vt:lpstr>What if Revenue Growth is not as Strong as we Assumed?</vt:lpstr>
      <vt:lpstr>What if our Operating Margins are not as  Strong as Assumed?  </vt:lpstr>
      <vt:lpstr>New Bookstore Example: Making A Decision</vt:lpstr>
      <vt:lpstr>THANK YOU!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Modeling Workshop:</dc:title>
  <dc:creator>Brous, Peter</dc:creator>
  <cp:lastModifiedBy>Lisa Winn</cp:lastModifiedBy>
  <cp:revision>3</cp:revision>
  <dcterms:modified xsi:type="dcterms:W3CDTF">2023-02-21T00:22:33Z</dcterms:modified>
</cp:coreProperties>
</file>