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Signika"/>
      <p:regular r:id="rId27"/>
      <p:bold r:id="rId28"/>
    </p:embeddedFont>
    <p:embeddedFont>
      <p:font typeface="Signika SemiBold"/>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Signika-bold.fntdata"/><Relationship Id="rId27" Type="http://schemas.openxmlformats.org/officeDocument/2006/relationships/font" Target="fonts/Signika-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SignikaSemiBold-regular.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SignikaSemiBold-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f89142eeb9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f89142eeb9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So you have an idea that you’d like to find resources for, where do you begin? Put your idea in writing.  What is the need you have identified?  What would you like to do to meet that need? This is about developing a case. Photo description:  A drawing of a man, often seen in Ikea furniture instructions, with an open box, a set of instructions, and a bubble with a question mark above his head. Like many grant seekers, he is confused about where to start.</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f89142eeb9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f89142eeb9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-Things the Grants Writers does not do: write the entire proposal for you, work miracles, act as a money fairy.</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f89142eeb9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f89142eeb9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f89142eeb9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f89142eeb9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-Grants come from the Federal Government, which identifies priorities for the nation, directions that reflects policy pushes. Some of the funding is political</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-State Government: Same notion, reflects state priorities about budgets, can also have federal money pass through to state grants like BFET. A lot of Economic and Workforce Development funds come from the State of WA.</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-Local government funds tend to be smaller (reflects local tax base): the funds we tend to go for are very arts focused.</a:t>
            </a:r>
            <a:endParaRPr sz="1200">
              <a:solidFill>
                <a:schemeClr val="dk1"/>
              </a:solidFill>
            </a:endParaRPr>
          </a:p>
          <a:p>
            <a:pPr indent="0" lvl="0" marL="0" rtl="0" algn="l">
              <a:spcBef>
                <a:spcPts val="0"/>
              </a:spcBef>
              <a:spcAft>
                <a:spcPts val="0"/>
              </a:spcAft>
              <a:buNone/>
            </a:pPr>
            <a:r>
              <a:rPr lang="en" sz="1200">
                <a:solidFill>
                  <a:schemeClr val="dk1"/>
                </a:solidFill>
              </a:rPr>
              <a:t>Private Foundations run the gamut, they can be small amounts of money, or large, can have very specific interests, or very broad. Many tend to have pet projects and funders, but we can cultivate relationships.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BINC </a:t>
            </a:r>
            <a:endParaRPr sz="12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0006e2191e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0006e2191e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0006e2191e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0006e2191e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f89142eeb9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f89142eeb9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f89142eeb9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f89142eeb9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Ah, grant management! It differs from grant to grant, but largely, it involves a lot of coordination and organization.</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Photo description: a bulletin board covered with hundreds if not thousands of multicolored sticky notes in a visual mess.</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f89142eeb9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f89142eeb9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f89142eeb9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f89142eeb9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08626ffb48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08626ffb48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f89142eeb9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f89142eeb9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08626ffb4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08626ffb4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08626ffb48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08626ffb48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92022e54a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92022e54a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f89142eeb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f89142eeb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-Outline expectations and objectives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-Be sure to ask questions as we go along</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f89142eeb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f89142eeb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Everybody loves free money! But grants are NOT free money.  Grantors seek organizations who will “give legs” to their mission. That means grants typically are focused on project or programmatic activities and require achievement of defined outcomes.  Good planning and consideration of impact on your infrastructure and other areas is critical.</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Photo description: Scattered 100 dollar bills</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f89142eeb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f89142eeb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The BEST scenario is to find a grant that funds work that will achieve outcomes that have already been identified as priorities.</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Photo description: Identical versions of Spiderman pointing at one another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f89142eeb9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f89142eeb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 Description: The book cover of Catch-22, by Joseph Heller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f89142eeb9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f89142eeb9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While we may see money, grantors expect to see tangible outcomes, transformation that can be measured</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Photo description: The cover of Michael Crichton’s Jurassic Park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i2023 PPT Templat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11700" y="2689800"/>
            <a:ext cx="8520600" cy="84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6187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b="0" sz="2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3" name="Google Shape;53;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4" name="Google Shape;54;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5" name="Google Shape;55;p11"/>
          <p:cNvPicPr preferRelativeResize="0"/>
          <p:nvPr/>
        </p:nvPicPr>
        <p:blipFill>
          <a:blip r:embed="rId2">
            <a:alphaModFix/>
          </a:blip>
          <a:stretch>
            <a:fillRect/>
          </a:stretch>
        </p:blipFill>
        <p:spPr>
          <a:xfrm>
            <a:off x="0" y="6"/>
            <a:ext cx="9143997" cy="43309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8" name="Google Shape;58;p12"/>
          <p:cNvPicPr preferRelativeResize="0"/>
          <p:nvPr/>
        </p:nvPicPr>
        <p:blipFill>
          <a:blip r:embed="rId2">
            <a:alphaModFix/>
          </a:blip>
          <a:stretch>
            <a:fillRect/>
          </a:stretch>
        </p:blipFill>
        <p:spPr>
          <a:xfrm>
            <a:off x="0" y="6"/>
            <a:ext cx="9143997" cy="43309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6" name="Google Shape;16;p3"/>
          <p:cNvPicPr preferRelativeResize="0"/>
          <p:nvPr/>
        </p:nvPicPr>
        <p:blipFill>
          <a:blip r:embed="rId2">
            <a:alphaModFix/>
          </a:blip>
          <a:stretch>
            <a:fillRect/>
          </a:stretch>
        </p:blipFill>
        <p:spPr>
          <a:xfrm>
            <a:off x="0" y="6"/>
            <a:ext cx="9143997" cy="43309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1" name="Google Shape;21;p4"/>
          <p:cNvPicPr preferRelativeResize="0"/>
          <p:nvPr/>
        </p:nvPicPr>
        <p:blipFill>
          <a:blip r:embed="rId2">
            <a:alphaModFix/>
          </a:blip>
          <a:stretch>
            <a:fillRect/>
          </a:stretch>
        </p:blipFill>
        <p:spPr>
          <a:xfrm>
            <a:off x="0" y="6"/>
            <a:ext cx="9143997" cy="43309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7" name="Google Shape;27;p5"/>
          <p:cNvPicPr preferRelativeResize="0"/>
          <p:nvPr/>
        </p:nvPicPr>
        <p:blipFill>
          <a:blip r:embed="rId2">
            <a:alphaModFix/>
          </a:blip>
          <a:stretch>
            <a:fillRect/>
          </a:stretch>
        </p:blipFill>
        <p:spPr>
          <a:xfrm>
            <a:off x="0" y="6"/>
            <a:ext cx="9143997" cy="43309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1" name="Google Shape;31;p6"/>
          <p:cNvPicPr preferRelativeResize="0"/>
          <p:nvPr/>
        </p:nvPicPr>
        <p:blipFill>
          <a:blip r:embed="rId2">
            <a:alphaModFix/>
          </a:blip>
          <a:stretch>
            <a:fillRect/>
          </a:stretch>
        </p:blipFill>
        <p:spPr>
          <a:xfrm>
            <a:off x="0" y="6"/>
            <a:ext cx="9143997" cy="43309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6" name="Google Shape;36;p7"/>
          <p:cNvPicPr preferRelativeResize="0"/>
          <p:nvPr/>
        </p:nvPicPr>
        <p:blipFill>
          <a:blip r:embed="rId2">
            <a:alphaModFix/>
          </a:blip>
          <a:stretch>
            <a:fillRect/>
          </a:stretch>
        </p:blipFill>
        <p:spPr>
          <a:xfrm>
            <a:off x="0" y="6"/>
            <a:ext cx="9143997" cy="43309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9" name="Google Shape;39;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0" name="Google Shape;40;p8"/>
          <p:cNvPicPr preferRelativeResize="0"/>
          <p:nvPr/>
        </p:nvPicPr>
        <p:blipFill>
          <a:blip r:embed="rId2">
            <a:alphaModFix/>
          </a:blip>
          <a:stretch>
            <a:fillRect/>
          </a:stretch>
        </p:blipFill>
        <p:spPr>
          <a:xfrm>
            <a:off x="0" y="6"/>
            <a:ext cx="9143997" cy="43309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4" name="Google Shape;44;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5" name="Google Shape;45;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6" name="Google Shape;46;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9" name="Google Shape;49;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0" name="Google Shape;50;p10"/>
          <p:cNvPicPr preferRelativeResize="0"/>
          <p:nvPr/>
        </p:nvPicPr>
        <p:blipFill>
          <a:blip r:embed="rId2">
            <a:alphaModFix/>
          </a:blip>
          <a:stretch>
            <a:fillRect/>
          </a:stretch>
        </p:blipFill>
        <p:spPr>
          <a:xfrm>
            <a:off x="0" y="6"/>
            <a:ext cx="9143997" cy="43309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Signika"/>
              <a:buNone/>
              <a:defRPr sz="2800">
                <a:solidFill>
                  <a:schemeClr val="dk1"/>
                </a:solidFill>
                <a:latin typeface="Signika"/>
                <a:ea typeface="Signika"/>
                <a:cs typeface="Signika"/>
                <a:sym typeface="Signik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ignika"/>
              <a:buChar char="●"/>
              <a:defRPr b="1" sz="1800">
                <a:solidFill>
                  <a:schemeClr val="dk2"/>
                </a:solidFill>
                <a:latin typeface="Signika"/>
                <a:ea typeface="Signika"/>
                <a:cs typeface="Signika"/>
                <a:sym typeface="Signika"/>
              </a:defRPr>
            </a:lvl1pPr>
            <a:lvl2pPr indent="-317500" lvl="1" marL="914400">
              <a:lnSpc>
                <a:spcPct val="115000"/>
              </a:lnSpc>
              <a:spcBef>
                <a:spcPts val="0"/>
              </a:spcBef>
              <a:spcAft>
                <a:spcPts val="0"/>
              </a:spcAft>
              <a:buClr>
                <a:schemeClr val="dk2"/>
              </a:buClr>
              <a:buSzPts val="1400"/>
              <a:buFont typeface="Signika"/>
              <a:buChar char="○"/>
              <a:defRPr>
                <a:solidFill>
                  <a:schemeClr val="dk2"/>
                </a:solidFill>
                <a:latin typeface="Signika"/>
                <a:ea typeface="Signika"/>
                <a:cs typeface="Signika"/>
                <a:sym typeface="Signika"/>
              </a:defRPr>
            </a:lvl2pPr>
            <a:lvl3pPr indent="-317500" lvl="2" marL="1371600">
              <a:lnSpc>
                <a:spcPct val="115000"/>
              </a:lnSpc>
              <a:spcBef>
                <a:spcPts val="0"/>
              </a:spcBef>
              <a:spcAft>
                <a:spcPts val="0"/>
              </a:spcAft>
              <a:buClr>
                <a:schemeClr val="dk2"/>
              </a:buClr>
              <a:buSzPts val="1400"/>
              <a:buFont typeface="Signika"/>
              <a:buChar char="■"/>
              <a:defRPr>
                <a:solidFill>
                  <a:schemeClr val="dk2"/>
                </a:solidFill>
                <a:latin typeface="Signika"/>
                <a:ea typeface="Signika"/>
                <a:cs typeface="Signika"/>
                <a:sym typeface="Signika"/>
              </a:defRPr>
            </a:lvl3pPr>
            <a:lvl4pPr indent="-317500" lvl="3" marL="1828800">
              <a:lnSpc>
                <a:spcPct val="115000"/>
              </a:lnSpc>
              <a:spcBef>
                <a:spcPts val="0"/>
              </a:spcBef>
              <a:spcAft>
                <a:spcPts val="0"/>
              </a:spcAft>
              <a:buClr>
                <a:schemeClr val="dk2"/>
              </a:buClr>
              <a:buSzPts val="1400"/>
              <a:buFont typeface="Signika"/>
              <a:buChar char="●"/>
              <a:defRPr>
                <a:solidFill>
                  <a:schemeClr val="dk2"/>
                </a:solidFill>
                <a:latin typeface="Signika"/>
                <a:ea typeface="Signika"/>
                <a:cs typeface="Signika"/>
                <a:sym typeface="Signika"/>
              </a:defRPr>
            </a:lvl4pPr>
            <a:lvl5pPr indent="-317500" lvl="4" marL="2286000">
              <a:lnSpc>
                <a:spcPct val="115000"/>
              </a:lnSpc>
              <a:spcBef>
                <a:spcPts val="0"/>
              </a:spcBef>
              <a:spcAft>
                <a:spcPts val="0"/>
              </a:spcAft>
              <a:buClr>
                <a:schemeClr val="dk2"/>
              </a:buClr>
              <a:buSzPts val="1400"/>
              <a:buFont typeface="Signika"/>
              <a:buChar char="○"/>
              <a:defRPr>
                <a:solidFill>
                  <a:schemeClr val="dk2"/>
                </a:solidFill>
                <a:latin typeface="Signika"/>
                <a:ea typeface="Signika"/>
                <a:cs typeface="Signika"/>
                <a:sym typeface="Signika"/>
              </a:defRPr>
            </a:lvl5pPr>
            <a:lvl6pPr indent="-317500" lvl="5" marL="2743200">
              <a:lnSpc>
                <a:spcPct val="115000"/>
              </a:lnSpc>
              <a:spcBef>
                <a:spcPts val="0"/>
              </a:spcBef>
              <a:spcAft>
                <a:spcPts val="0"/>
              </a:spcAft>
              <a:buClr>
                <a:schemeClr val="dk2"/>
              </a:buClr>
              <a:buSzPts val="1400"/>
              <a:buFont typeface="Signika"/>
              <a:buChar char="■"/>
              <a:defRPr>
                <a:solidFill>
                  <a:schemeClr val="dk2"/>
                </a:solidFill>
                <a:latin typeface="Signika"/>
                <a:ea typeface="Signika"/>
                <a:cs typeface="Signika"/>
                <a:sym typeface="Signika"/>
              </a:defRPr>
            </a:lvl6pPr>
            <a:lvl7pPr indent="-317500" lvl="6" marL="3200400">
              <a:lnSpc>
                <a:spcPct val="115000"/>
              </a:lnSpc>
              <a:spcBef>
                <a:spcPts val="0"/>
              </a:spcBef>
              <a:spcAft>
                <a:spcPts val="0"/>
              </a:spcAft>
              <a:buClr>
                <a:schemeClr val="dk2"/>
              </a:buClr>
              <a:buSzPts val="1400"/>
              <a:buFont typeface="Signika"/>
              <a:buChar char="●"/>
              <a:defRPr>
                <a:solidFill>
                  <a:schemeClr val="dk2"/>
                </a:solidFill>
                <a:latin typeface="Signika"/>
                <a:ea typeface="Signika"/>
                <a:cs typeface="Signika"/>
                <a:sym typeface="Signika"/>
              </a:defRPr>
            </a:lvl7pPr>
            <a:lvl8pPr indent="-317500" lvl="7" marL="3657600">
              <a:lnSpc>
                <a:spcPct val="115000"/>
              </a:lnSpc>
              <a:spcBef>
                <a:spcPts val="0"/>
              </a:spcBef>
              <a:spcAft>
                <a:spcPts val="0"/>
              </a:spcAft>
              <a:buClr>
                <a:schemeClr val="dk2"/>
              </a:buClr>
              <a:buSzPts val="1400"/>
              <a:buFont typeface="Signika"/>
              <a:buChar char="○"/>
              <a:defRPr>
                <a:solidFill>
                  <a:schemeClr val="dk2"/>
                </a:solidFill>
                <a:latin typeface="Signika"/>
                <a:ea typeface="Signika"/>
                <a:cs typeface="Signika"/>
                <a:sym typeface="Signika"/>
              </a:defRPr>
            </a:lvl8pPr>
            <a:lvl9pPr indent="-317500" lvl="8" marL="4114800">
              <a:lnSpc>
                <a:spcPct val="115000"/>
              </a:lnSpc>
              <a:spcBef>
                <a:spcPts val="0"/>
              </a:spcBef>
              <a:spcAft>
                <a:spcPts val="0"/>
              </a:spcAft>
              <a:buClr>
                <a:schemeClr val="dk2"/>
              </a:buClr>
              <a:buSzPts val="1400"/>
              <a:buFont typeface="Signika"/>
              <a:buChar char="■"/>
              <a:defRPr>
                <a:solidFill>
                  <a:schemeClr val="dk2"/>
                </a:solidFill>
                <a:latin typeface="Signika"/>
                <a:ea typeface="Signika"/>
                <a:cs typeface="Signika"/>
                <a:sym typeface="Signik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800">
                <a:solidFill>
                  <a:schemeClr val="dk2"/>
                </a:solidFill>
                <a:latin typeface="Signika SemiBold"/>
                <a:ea typeface="Signika SemiBold"/>
                <a:cs typeface="Signika SemiBold"/>
                <a:sym typeface="Signika SemiBold"/>
              </a:defRPr>
            </a:lvl1pPr>
            <a:lvl2pPr lvl="1" algn="r">
              <a:buNone/>
              <a:defRPr sz="1800">
                <a:solidFill>
                  <a:schemeClr val="dk2"/>
                </a:solidFill>
                <a:latin typeface="Signika SemiBold"/>
                <a:ea typeface="Signika SemiBold"/>
                <a:cs typeface="Signika SemiBold"/>
                <a:sym typeface="Signika SemiBold"/>
              </a:defRPr>
            </a:lvl2pPr>
            <a:lvl3pPr lvl="2" algn="r">
              <a:buNone/>
              <a:defRPr sz="1800">
                <a:solidFill>
                  <a:schemeClr val="dk2"/>
                </a:solidFill>
                <a:latin typeface="Signika SemiBold"/>
                <a:ea typeface="Signika SemiBold"/>
                <a:cs typeface="Signika SemiBold"/>
                <a:sym typeface="Signika SemiBold"/>
              </a:defRPr>
            </a:lvl3pPr>
            <a:lvl4pPr lvl="3" algn="r">
              <a:buNone/>
              <a:defRPr sz="1800">
                <a:solidFill>
                  <a:schemeClr val="dk2"/>
                </a:solidFill>
                <a:latin typeface="Signika SemiBold"/>
                <a:ea typeface="Signika SemiBold"/>
                <a:cs typeface="Signika SemiBold"/>
                <a:sym typeface="Signika SemiBold"/>
              </a:defRPr>
            </a:lvl4pPr>
            <a:lvl5pPr lvl="4" algn="r">
              <a:buNone/>
              <a:defRPr sz="1800">
                <a:solidFill>
                  <a:schemeClr val="dk2"/>
                </a:solidFill>
                <a:latin typeface="Signika SemiBold"/>
                <a:ea typeface="Signika SemiBold"/>
                <a:cs typeface="Signika SemiBold"/>
                <a:sym typeface="Signika SemiBold"/>
              </a:defRPr>
            </a:lvl5pPr>
            <a:lvl6pPr lvl="5" algn="r">
              <a:buNone/>
              <a:defRPr sz="1800">
                <a:solidFill>
                  <a:schemeClr val="dk2"/>
                </a:solidFill>
                <a:latin typeface="Signika SemiBold"/>
                <a:ea typeface="Signika SemiBold"/>
                <a:cs typeface="Signika SemiBold"/>
                <a:sym typeface="Signika SemiBold"/>
              </a:defRPr>
            </a:lvl6pPr>
            <a:lvl7pPr lvl="6" algn="r">
              <a:buNone/>
              <a:defRPr sz="1800">
                <a:solidFill>
                  <a:schemeClr val="dk2"/>
                </a:solidFill>
                <a:latin typeface="Signika SemiBold"/>
                <a:ea typeface="Signika SemiBold"/>
                <a:cs typeface="Signika SemiBold"/>
                <a:sym typeface="Signika SemiBold"/>
              </a:defRPr>
            </a:lvl7pPr>
            <a:lvl8pPr lvl="7" algn="r">
              <a:buNone/>
              <a:defRPr sz="1800">
                <a:solidFill>
                  <a:schemeClr val="dk2"/>
                </a:solidFill>
                <a:latin typeface="Signika SemiBold"/>
                <a:ea typeface="Signika SemiBold"/>
                <a:cs typeface="Signika SemiBold"/>
                <a:sym typeface="Signika SemiBold"/>
              </a:defRPr>
            </a:lvl8pPr>
            <a:lvl9pPr lvl="8" algn="r">
              <a:buNone/>
              <a:defRPr sz="1800">
                <a:solidFill>
                  <a:schemeClr val="dk2"/>
                </a:solidFill>
                <a:latin typeface="Signika SemiBold"/>
                <a:ea typeface="Signika SemiBold"/>
                <a:cs typeface="Signika SemiBold"/>
                <a:sym typeface="Signika SemiBold"/>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7.jpg"/><Relationship Id="rId5"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452325" y="2629550"/>
            <a:ext cx="8520600" cy="1072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highlight>
                  <a:srgbClr val="FFFFFF"/>
                </a:highlight>
              </a:rPr>
              <a:t>An Introduction to Researching and Writing Grants for Nonprofit and For-Profit Bookstores</a:t>
            </a:r>
            <a:r>
              <a:rPr lang="en" sz="3000">
                <a:solidFill>
                  <a:schemeClr val="accent3"/>
                </a:solidFill>
                <a:highlight>
                  <a:srgbClr val="FFFFFF"/>
                </a:highlight>
              </a:rPr>
              <a:t> </a:t>
            </a:r>
            <a:endParaRPr sz="3000"/>
          </a:p>
        </p:txBody>
      </p:sp>
      <p:sp>
        <p:nvSpPr>
          <p:cNvPr id="64" name="Google Shape;64;p13"/>
          <p:cNvSpPr txBox="1"/>
          <p:nvPr>
            <p:ph idx="1" type="subTitle"/>
          </p:nvPr>
        </p:nvSpPr>
        <p:spPr>
          <a:xfrm>
            <a:off x="514300" y="3701738"/>
            <a:ext cx="8520600" cy="556200"/>
          </a:xfrm>
          <a:prstGeom prst="rect">
            <a:avLst/>
          </a:prstGeom>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lang="en" sz="8347">
                <a:solidFill>
                  <a:schemeClr val="dk1"/>
                </a:solidFill>
                <a:highlight>
                  <a:srgbClr val="FFFFFF"/>
                </a:highlight>
              </a:rPr>
              <a:t>Presented by: Brandon Lueken, Director of Grant Development, </a:t>
            </a:r>
            <a:endParaRPr sz="8347">
              <a:solidFill>
                <a:schemeClr val="dk1"/>
              </a:solidFill>
              <a:highlight>
                <a:srgbClr val="FFFFFF"/>
              </a:highlight>
            </a:endParaRPr>
          </a:p>
          <a:p>
            <a:pPr indent="0" lvl="0" marL="0" rtl="0" algn="ctr">
              <a:spcBef>
                <a:spcPts val="0"/>
              </a:spcBef>
              <a:spcAft>
                <a:spcPts val="0"/>
              </a:spcAft>
              <a:buNone/>
            </a:pPr>
            <a:r>
              <a:rPr lang="en" sz="8347">
                <a:solidFill>
                  <a:schemeClr val="dk1"/>
                </a:solidFill>
                <a:highlight>
                  <a:srgbClr val="FFFFFF"/>
                </a:highlight>
              </a:rPr>
              <a:t>Bellevue College</a:t>
            </a:r>
            <a:endParaRPr sz="8347">
              <a:solidFill>
                <a:schemeClr val="dk1"/>
              </a:solidFill>
              <a:highlight>
                <a:srgbClr val="FFFFFF"/>
              </a:highlight>
            </a:endParaRPr>
          </a:p>
          <a:p>
            <a:pPr indent="0" lvl="0" marL="0" rtl="0" algn="ctr">
              <a:spcBef>
                <a:spcPts val="0"/>
              </a:spcBef>
              <a:spcAft>
                <a:spcPts val="0"/>
              </a:spcAft>
              <a:buNone/>
            </a:pPr>
            <a:r>
              <a:rPr lang="en" sz="1100">
                <a:solidFill>
                  <a:schemeClr val="dk1"/>
                </a:solidFill>
                <a:highlight>
                  <a:srgbClr val="FFFFFF"/>
                </a:highlight>
                <a:latin typeface="Arial"/>
                <a:ea typeface="Arial"/>
                <a:cs typeface="Arial"/>
                <a:sym typeface="Arial"/>
              </a:rPr>
              <a:t> </a:t>
            </a:r>
            <a:endParaRPr sz="3147">
              <a:solidFill>
                <a:schemeClr val="dk1"/>
              </a:solidFill>
              <a:highlight>
                <a:srgbClr val="FFFFFF"/>
              </a:highlight>
            </a:endParaRPr>
          </a:p>
          <a:p>
            <a:pPr indent="0" lvl="0" marL="0" rtl="0" algn="ctr">
              <a:spcBef>
                <a:spcPts val="0"/>
              </a:spcBef>
              <a:spcAft>
                <a:spcPts val="0"/>
              </a:spcAft>
              <a:buNone/>
            </a:pPr>
            <a:r>
              <a:t/>
            </a:r>
            <a:endParaRPr sz="3147">
              <a:solidFill>
                <a:schemeClr val="dk1"/>
              </a:solidFill>
              <a:highlight>
                <a:srgbClr val="FFFFFF"/>
              </a:highlight>
            </a:endParaRPr>
          </a:p>
          <a:p>
            <a:pPr indent="0" lvl="0" marL="0" rtl="0" algn="l">
              <a:spcBef>
                <a:spcPts val="0"/>
              </a:spcBef>
              <a:spcAft>
                <a:spcPts val="0"/>
              </a:spcAft>
              <a:buNone/>
            </a:pPr>
            <a:r>
              <a:t/>
            </a:r>
            <a:endParaRPr sz="2200">
              <a:solidFill>
                <a:schemeClr val="dk1"/>
              </a:solidFill>
              <a:highlight>
                <a:srgbClr val="FFFFFF"/>
              </a:highlight>
            </a:endParaRPr>
          </a:p>
        </p:txBody>
      </p:sp>
      <p:sp>
        <p:nvSpPr>
          <p:cNvPr id="65" name="Google Shape;65;p13"/>
          <p:cNvSpPr txBox="1"/>
          <p:nvPr/>
        </p:nvSpPr>
        <p:spPr>
          <a:xfrm>
            <a:off x="2654125" y="4452025"/>
            <a:ext cx="4372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accent3"/>
                </a:solidFill>
                <a:highlight>
                  <a:srgbClr val="FFFFFF"/>
                </a:highlight>
                <a:latin typeface="Signika"/>
                <a:ea typeface="Signika"/>
                <a:cs typeface="Signika"/>
                <a:sym typeface="Signika"/>
              </a:rPr>
              <a:t>Wednesday, Feb. 22 | Room 609 | 9:05 am to 10:05 am</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Beginning Your Grant Idea</a:t>
            </a:r>
            <a:endParaRPr/>
          </a:p>
        </p:txBody>
      </p:sp>
      <p:sp>
        <p:nvSpPr>
          <p:cNvPr id="132" name="Google Shape;132;p22"/>
          <p:cNvSpPr txBox="1"/>
          <p:nvPr>
            <p:ph idx="1" type="body"/>
          </p:nvPr>
        </p:nvSpPr>
        <p:spPr>
          <a:xfrm>
            <a:off x="311700" y="1152475"/>
            <a:ext cx="4200900" cy="35751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sz="1800"/>
              <a:t>You have an idea that is aligned and needs resources, but what next?</a:t>
            </a:r>
            <a:br>
              <a:rPr lang="en" sz="1800"/>
            </a:br>
            <a:endParaRPr sz="1800"/>
          </a:p>
          <a:p>
            <a:pPr indent="-342900" lvl="0" marL="457200" rtl="0" algn="l">
              <a:spcBef>
                <a:spcPts val="0"/>
              </a:spcBef>
              <a:spcAft>
                <a:spcPts val="0"/>
              </a:spcAft>
              <a:buSzPts val="1800"/>
              <a:buChar char="●"/>
            </a:pPr>
            <a:r>
              <a:rPr lang="en" sz="1800"/>
              <a:t>Put your idea in writing:</a:t>
            </a:r>
            <a:endParaRPr sz="1800"/>
          </a:p>
          <a:p>
            <a:pPr indent="-342900" lvl="1" marL="914400" rtl="0" algn="l">
              <a:spcBef>
                <a:spcPts val="0"/>
              </a:spcBef>
              <a:spcAft>
                <a:spcPts val="0"/>
              </a:spcAft>
              <a:buSzPts val="1800"/>
              <a:buChar char="○"/>
            </a:pPr>
            <a:r>
              <a:rPr lang="en" sz="1800"/>
              <a:t>What is the need or outcome you are trying to address?</a:t>
            </a:r>
            <a:endParaRPr sz="1800"/>
          </a:p>
          <a:p>
            <a:pPr indent="-342900" lvl="1" marL="914400" rtl="0" algn="l">
              <a:spcBef>
                <a:spcPts val="0"/>
              </a:spcBef>
              <a:spcAft>
                <a:spcPts val="0"/>
              </a:spcAft>
              <a:buSzPts val="1800"/>
              <a:buChar char="○"/>
            </a:pPr>
            <a:r>
              <a:rPr lang="en" sz="1800"/>
              <a:t>How are you going to meet that need or outcome?</a:t>
            </a:r>
            <a:br>
              <a:rPr lang="en" sz="1800"/>
            </a:br>
            <a:endParaRPr sz="1800"/>
          </a:p>
          <a:p>
            <a:pPr indent="-342900" lvl="0" marL="457200" rtl="0" algn="l">
              <a:spcBef>
                <a:spcPts val="0"/>
              </a:spcBef>
              <a:spcAft>
                <a:spcPts val="0"/>
              </a:spcAft>
              <a:buSzPts val="1800"/>
              <a:buChar char="●"/>
            </a:pPr>
            <a:r>
              <a:rPr lang="en" sz="1800"/>
              <a:t>You are building the ‘case’ for funding</a:t>
            </a:r>
            <a:endParaRPr sz="1800"/>
          </a:p>
          <a:p>
            <a:pPr indent="0" lvl="0" marL="0" rtl="0" algn="l">
              <a:spcBef>
                <a:spcPts val="1200"/>
              </a:spcBef>
              <a:spcAft>
                <a:spcPts val="1200"/>
              </a:spcAft>
              <a:buNone/>
            </a:pPr>
            <a:r>
              <a:t/>
            </a:r>
            <a:endParaRPr/>
          </a:p>
        </p:txBody>
      </p:sp>
      <p:pic>
        <p:nvPicPr>
          <p:cNvPr id="133" name="Google Shape;133;p22"/>
          <p:cNvPicPr preferRelativeResize="0"/>
          <p:nvPr/>
        </p:nvPicPr>
        <p:blipFill>
          <a:blip r:embed="rId3">
            <a:alphaModFix/>
          </a:blip>
          <a:stretch>
            <a:fillRect/>
          </a:stretch>
        </p:blipFill>
        <p:spPr>
          <a:xfrm>
            <a:off x="4991700" y="1170125"/>
            <a:ext cx="3999900" cy="255051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What does a Grant Writer do?</a:t>
            </a:r>
            <a:endParaRPr/>
          </a:p>
        </p:txBody>
      </p:sp>
      <p:sp>
        <p:nvSpPr>
          <p:cNvPr id="139" name="Google Shape;139;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331490" lvl="0" marL="457200" rtl="0" algn="l">
              <a:spcBef>
                <a:spcPts val="0"/>
              </a:spcBef>
              <a:spcAft>
                <a:spcPts val="0"/>
              </a:spcAft>
              <a:buSzPct val="100000"/>
              <a:buChar char="●"/>
            </a:pPr>
            <a:r>
              <a:rPr lang="en" sz="1906"/>
              <a:t>Advance the mission and strategic direction of the organization through grant acquisition</a:t>
            </a:r>
            <a:br>
              <a:rPr lang="en" sz="1906"/>
            </a:br>
            <a:endParaRPr sz="1906"/>
          </a:p>
          <a:p>
            <a:pPr indent="-331490" lvl="0" marL="457200" rtl="0" algn="l">
              <a:spcBef>
                <a:spcPts val="0"/>
              </a:spcBef>
              <a:spcAft>
                <a:spcPts val="0"/>
              </a:spcAft>
              <a:buSzPct val="100000"/>
              <a:buChar char="●"/>
            </a:pPr>
            <a:r>
              <a:rPr lang="en" sz="1906"/>
              <a:t>Advise on potential grant opportunities</a:t>
            </a:r>
            <a:br>
              <a:rPr lang="en" sz="1906"/>
            </a:br>
            <a:endParaRPr sz="1906"/>
          </a:p>
          <a:p>
            <a:pPr indent="-331490" lvl="0" marL="457200" rtl="0" algn="l">
              <a:spcBef>
                <a:spcPts val="0"/>
              </a:spcBef>
              <a:spcAft>
                <a:spcPts val="0"/>
              </a:spcAft>
              <a:buSzPct val="100000"/>
              <a:buChar char="●"/>
            </a:pPr>
            <a:r>
              <a:rPr lang="en" sz="1906"/>
              <a:t>Research for funding opportunities</a:t>
            </a:r>
            <a:br>
              <a:rPr lang="en" sz="1906"/>
            </a:br>
            <a:endParaRPr sz="1906"/>
          </a:p>
          <a:p>
            <a:pPr indent="-331490" lvl="0" marL="457200" rtl="0" algn="l">
              <a:spcBef>
                <a:spcPts val="0"/>
              </a:spcBef>
              <a:spcAft>
                <a:spcPts val="0"/>
              </a:spcAft>
              <a:buSzPct val="100000"/>
              <a:buChar char="●"/>
            </a:pPr>
            <a:r>
              <a:rPr lang="en" sz="1906"/>
              <a:t>Analyze and interpret funder guidelines</a:t>
            </a:r>
            <a:br>
              <a:rPr lang="en" sz="1906"/>
            </a:br>
            <a:endParaRPr sz="1906"/>
          </a:p>
          <a:p>
            <a:pPr indent="-331490" lvl="0" marL="457200" rtl="0" algn="l">
              <a:spcBef>
                <a:spcPts val="0"/>
              </a:spcBef>
              <a:spcAft>
                <a:spcPts val="0"/>
              </a:spcAft>
              <a:buSzPct val="100000"/>
              <a:buChar char="●"/>
            </a:pPr>
            <a:r>
              <a:rPr lang="en" sz="1906"/>
              <a:t>Collaborate on and manage grant development with stakeholders and external partners</a:t>
            </a:r>
            <a:br>
              <a:rPr lang="en" sz="1906"/>
            </a:br>
            <a:endParaRPr sz="1906"/>
          </a:p>
          <a:p>
            <a:pPr indent="-331490" lvl="0" marL="457200" rtl="0" algn="l">
              <a:spcBef>
                <a:spcPts val="0"/>
              </a:spcBef>
              <a:spcAft>
                <a:spcPts val="0"/>
              </a:spcAft>
              <a:buSzPct val="100000"/>
              <a:buChar char="●"/>
            </a:pPr>
            <a:r>
              <a:rPr lang="en" sz="1906"/>
              <a:t>Coordinate submission</a:t>
            </a:r>
            <a:endParaRPr sz="1906"/>
          </a:p>
          <a:p>
            <a:pPr indent="0" lvl="0" marL="0" rtl="0" algn="l">
              <a:spcBef>
                <a:spcPts val="12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Other Things Grant Writers or Consultants Do</a:t>
            </a:r>
            <a:endParaRPr/>
          </a:p>
        </p:txBody>
      </p:sp>
      <p:sp>
        <p:nvSpPr>
          <p:cNvPr id="145" name="Google Shape;145;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Help you become “grant-ready”</a:t>
            </a:r>
            <a:br>
              <a:rPr lang="en" sz="1700"/>
            </a:br>
            <a:endParaRPr sz="1700"/>
          </a:p>
          <a:p>
            <a:pPr indent="-336550" lvl="0" marL="457200" rtl="0" algn="l">
              <a:spcBef>
                <a:spcPts val="0"/>
              </a:spcBef>
              <a:spcAft>
                <a:spcPts val="0"/>
              </a:spcAft>
              <a:buSzPts val="1700"/>
              <a:buChar char="●"/>
            </a:pPr>
            <a:r>
              <a:rPr lang="en" sz="1700"/>
              <a:t>This may include registering for specific platforms like Grants.gov, the System for Award Management (SAM), or obtaining an Unique Entity Identifier (UEI)</a:t>
            </a:r>
            <a:endParaRPr sz="1700"/>
          </a:p>
          <a:p>
            <a:pPr indent="-336550" lvl="1" marL="914400" rtl="0" algn="l">
              <a:spcBef>
                <a:spcPts val="0"/>
              </a:spcBef>
              <a:spcAft>
                <a:spcPts val="0"/>
              </a:spcAft>
              <a:buSzPts val="1700"/>
              <a:buChar char="○"/>
            </a:pPr>
            <a:r>
              <a:rPr lang="en" sz="1700"/>
              <a:t>These are all separate from your business license or federal employer ID</a:t>
            </a:r>
            <a:br>
              <a:rPr lang="en" sz="1700"/>
            </a:br>
            <a:endParaRPr sz="1700"/>
          </a:p>
          <a:p>
            <a:pPr indent="-336550" lvl="0" marL="457200" rtl="0" algn="l">
              <a:spcBef>
                <a:spcPts val="0"/>
              </a:spcBef>
              <a:spcAft>
                <a:spcPts val="0"/>
              </a:spcAft>
              <a:buSzPts val="1700"/>
              <a:buChar char="●"/>
            </a:pPr>
            <a:r>
              <a:rPr lang="en" sz="1700"/>
              <a:t>Review finances or connect you to an auditor</a:t>
            </a:r>
            <a:endParaRPr sz="1700"/>
          </a:p>
          <a:p>
            <a:pPr indent="-336550" lvl="1" marL="914400" rtl="0" algn="l">
              <a:spcBef>
                <a:spcPts val="0"/>
              </a:spcBef>
              <a:spcAft>
                <a:spcPts val="0"/>
              </a:spcAft>
              <a:buSzPts val="1700"/>
              <a:buChar char="○"/>
            </a:pPr>
            <a:r>
              <a:rPr lang="en" sz="1700"/>
              <a:t>Some private grantors require you submit audited financials</a:t>
            </a:r>
            <a:endParaRPr sz="1700"/>
          </a:p>
          <a:p>
            <a:pPr indent="-336550" lvl="1" marL="914400" rtl="0" algn="l">
              <a:spcBef>
                <a:spcPts val="0"/>
              </a:spcBef>
              <a:spcAft>
                <a:spcPts val="0"/>
              </a:spcAft>
              <a:buSzPts val="1700"/>
              <a:buChar char="○"/>
            </a:pPr>
            <a:r>
              <a:rPr lang="en" sz="1700"/>
              <a:t>Many grantors will want to know your organizational budget, as well as a project-specific budget</a:t>
            </a:r>
            <a:endParaRPr sz="1700"/>
          </a:p>
          <a:p>
            <a:pPr indent="-336550" lvl="1" marL="914400" rtl="0" algn="l">
              <a:spcBef>
                <a:spcPts val="0"/>
              </a:spcBef>
              <a:spcAft>
                <a:spcPts val="0"/>
              </a:spcAft>
              <a:buSzPts val="1700"/>
              <a:buChar char="○"/>
            </a:pPr>
            <a:r>
              <a:rPr lang="en" sz="1700"/>
              <a:t>Some grantors may want to know who else you are requesting funding from, or your other fundraising goals</a:t>
            </a:r>
            <a:endParaRPr sz="1700"/>
          </a:p>
          <a:p>
            <a:pPr indent="0" lvl="0" marL="0" rtl="0" algn="l">
              <a:spcBef>
                <a:spcPts val="120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Where Do Grants Come From?</a:t>
            </a:r>
            <a:endParaRPr/>
          </a:p>
        </p:txBody>
      </p:sp>
      <p:sp>
        <p:nvSpPr>
          <p:cNvPr id="151" name="Google Shape;151;p25"/>
          <p:cNvSpPr txBox="1"/>
          <p:nvPr>
            <p:ph idx="1" type="body"/>
          </p:nvPr>
        </p:nvSpPr>
        <p:spPr>
          <a:xfrm>
            <a:off x="311700" y="1152475"/>
            <a:ext cx="3999900" cy="16299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lang="en" sz="1500"/>
              <a:t>Federal Government (ex: Dept. of Education, Dept. of Commerce, National Endowment for the Arts)</a:t>
            </a:r>
            <a:endParaRPr sz="1500"/>
          </a:p>
          <a:p>
            <a:pPr indent="0" lvl="0" marL="0" rtl="0" algn="l">
              <a:lnSpc>
                <a:spcPct val="105000"/>
              </a:lnSpc>
              <a:spcBef>
                <a:spcPts val="1200"/>
              </a:spcBef>
              <a:spcAft>
                <a:spcPts val="0"/>
              </a:spcAft>
              <a:buNone/>
            </a:pPr>
            <a:r>
              <a:rPr lang="en" sz="1500"/>
              <a:t>State Government (ex: State Arts Funds)</a:t>
            </a:r>
            <a:endParaRPr sz="1500"/>
          </a:p>
          <a:p>
            <a:pPr indent="0" lvl="0" marL="0" rtl="0" algn="l">
              <a:lnSpc>
                <a:spcPct val="105000"/>
              </a:lnSpc>
              <a:spcBef>
                <a:spcPts val="1200"/>
              </a:spcBef>
              <a:spcAft>
                <a:spcPts val="1200"/>
              </a:spcAft>
              <a:buNone/>
            </a:pPr>
            <a:r>
              <a:t/>
            </a:r>
            <a:endParaRPr/>
          </a:p>
        </p:txBody>
      </p:sp>
      <p:sp>
        <p:nvSpPr>
          <p:cNvPr id="152" name="Google Shape;152;p25"/>
          <p:cNvSpPr txBox="1"/>
          <p:nvPr>
            <p:ph idx="2" type="body"/>
          </p:nvPr>
        </p:nvSpPr>
        <p:spPr>
          <a:xfrm>
            <a:off x="4693450" y="1017725"/>
            <a:ext cx="4261800" cy="35391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None/>
            </a:pPr>
            <a:r>
              <a:rPr lang="en" sz="2452"/>
              <a:t>Local Government (ex: City and County Arts funds)</a:t>
            </a:r>
            <a:endParaRPr sz="2452"/>
          </a:p>
          <a:p>
            <a:pPr indent="0" lvl="0" marL="0" rtl="0" algn="l">
              <a:spcBef>
                <a:spcPts val="1200"/>
              </a:spcBef>
              <a:spcAft>
                <a:spcPts val="0"/>
              </a:spcAft>
              <a:buNone/>
            </a:pPr>
            <a:r>
              <a:rPr lang="en" sz="2452"/>
              <a:t>Private/ Corporate Foundations (ex: US Bank Foundation, Chamber of Commerces, family foundations )</a:t>
            </a:r>
            <a:endParaRPr sz="2452"/>
          </a:p>
          <a:p>
            <a:pPr indent="0" lvl="0" marL="0" rtl="0" algn="l">
              <a:spcBef>
                <a:spcPts val="1200"/>
              </a:spcBef>
              <a:spcAft>
                <a:spcPts val="0"/>
              </a:spcAft>
              <a:buNone/>
            </a:pPr>
            <a:r>
              <a:rPr lang="en" sz="2452"/>
              <a:t>Private and Family Foundations often can only give to 501(c)3 non-profit organizations</a:t>
            </a:r>
            <a:endParaRPr sz="2452"/>
          </a:p>
          <a:p>
            <a:pPr indent="0" lvl="0" marL="0" rtl="0" algn="l">
              <a:spcBef>
                <a:spcPts val="1200"/>
              </a:spcBef>
              <a:spcAft>
                <a:spcPts val="0"/>
              </a:spcAft>
              <a:buNone/>
            </a:pPr>
            <a:r>
              <a:rPr lang="en" sz="2452"/>
              <a:t>BINC – Book Industry Charitable Foundation (for book sellers)</a:t>
            </a:r>
            <a:endParaRPr sz="2452"/>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53" name="Google Shape;153;p25"/>
          <p:cNvPicPr preferRelativeResize="0"/>
          <p:nvPr/>
        </p:nvPicPr>
        <p:blipFill>
          <a:blip r:embed="rId3">
            <a:alphaModFix/>
          </a:blip>
          <a:stretch>
            <a:fillRect/>
          </a:stretch>
        </p:blipFill>
        <p:spPr>
          <a:xfrm>
            <a:off x="311700" y="3003025"/>
            <a:ext cx="2552402" cy="1276201"/>
          </a:xfrm>
          <a:prstGeom prst="rect">
            <a:avLst/>
          </a:prstGeom>
          <a:noFill/>
          <a:ln>
            <a:noFill/>
          </a:ln>
        </p:spPr>
      </p:pic>
      <p:pic>
        <p:nvPicPr>
          <p:cNvPr id="154" name="Google Shape;154;p25"/>
          <p:cNvPicPr preferRelativeResize="0"/>
          <p:nvPr/>
        </p:nvPicPr>
        <p:blipFill>
          <a:blip r:embed="rId4">
            <a:alphaModFix/>
          </a:blip>
          <a:stretch>
            <a:fillRect/>
          </a:stretch>
        </p:blipFill>
        <p:spPr>
          <a:xfrm>
            <a:off x="3025850" y="3003025"/>
            <a:ext cx="1285756" cy="1276200"/>
          </a:xfrm>
          <a:prstGeom prst="rect">
            <a:avLst/>
          </a:prstGeom>
          <a:noFill/>
          <a:ln>
            <a:noFill/>
          </a:ln>
        </p:spPr>
      </p:pic>
      <p:pic>
        <p:nvPicPr>
          <p:cNvPr id="155" name="Google Shape;155;p25"/>
          <p:cNvPicPr preferRelativeResize="0"/>
          <p:nvPr/>
        </p:nvPicPr>
        <p:blipFill>
          <a:blip r:embed="rId5">
            <a:alphaModFix/>
          </a:blip>
          <a:stretch>
            <a:fillRect/>
          </a:stretch>
        </p:blipFill>
        <p:spPr>
          <a:xfrm>
            <a:off x="4873623" y="3786100"/>
            <a:ext cx="4163603" cy="1276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Places to Find Grants</a:t>
            </a:r>
            <a:endParaRPr/>
          </a:p>
        </p:txBody>
      </p:sp>
      <p:sp>
        <p:nvSpPr>
          <p:cNvPr id="161" name="Google Shape;161;p26"/>
          <p:cNvSpPr txBox="1"/>
          <p:nvPr>
            <p:ph idx="1" type="body"/>
          </p:nvPr>
        </p:nvSpPr>
        <p:spPr>
          <a:xfrm>
            <a:off x="311700" y="1152475"/>
            <a:ext cx="8322300" cy="34164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lang="en" sz="1500"/>
              <a:t>Grants.gov - the federal hub for grants</a:t>
            </a:r>
            <a:br>
              <a:rPr lang="en" sz="1500"/>
            </a:br>
            <a:endParaRPr sz="1500"/>
          </a:p>
          <a:p>
            <a:pPr indent="-323850" lvl="0" marL="457200" rtl="0" algn="l">
              <a:spcBef>
                <a:spcPts val="0"/>
              </a:spcBef>
              <a:spcAft>
                <a:spcPts val="0"/>
              </a:spcAft>
              <a:buSzPts val="1500"/>
              <a:buChar char="-"/>
            </a:pPr>
            <a:r>
              <a:rPr lang="en" sz="1500"/>
              <a:t>Foundation Center Online (also known as Candid)</a:t>
            </a:r>
            <a:endParaRPr sz="1500"/>
          </a:p>
          <a:p>
            <a:pPr indent="-311150" lvl="1" marL="914400" rtl="0" algn="l">
              <a:spcBef>
                <a:spcPts val="0"/>
              </a:spcBef>
              <a:spcAft>
                <a:spcPts val="0"/>
              </a:spcAft>
              <a:buSzPts val="1300"/>
              <a:buChar char="-"/>
            </a:pPr>
            <a:r>
              <a:rPr lang="en" sz="1300"/>
              <a:t>Has a monthly or yearly option, lowest cost is $35.54/mo.</a:t>
            </a:r>
            <a:endParaRPr sz="1300"/>
          </a:p>
          <a:p>
            <a:pPr indent="-311150" lvl="1" marL="914400" rtl="0" algn="l">
              <a:spcBef>
                <a:spcPts val="0"/>
              </a:spcBef>
              <a:spcAft>
                <a:spcPts val="0"/>
              </a:spcAft>
              <a:buSzPts val="1300"/>
              <a:buChar char="-"/>
            </a:pPr>
            <a:r>
              <a:rPr lang="en" sz="1300"/>
              <a:t>Your public library may have subscriptions that you can take advantage of</a:t>
            </a:r>
            <a:br>
              <a:rPr lang="en" sz="1300"/>
            </a:br>
            <a:endParaRPr sz="1300"/>
          </a:p>
          <a:p>
            <a:pPr indent="-323850" lvl="0" marL="457200" rtl="0" algn="l">
              <a:spcBef>
                <a:spcPts val="0"/>
              </a:spcBef>
              <a:spcAft>
                <a:spcPts val="0"/>
              </a:spcAft>
              <a:buSzPts val="1500"/>
              <a:buChar char="-"/>
            </a:pPr>
            <a:r>
              <a:rPr lang="en" sz="1500"/>
              <a:t>Grant Station </a:t>
            </a:r>
            <a:endParaRPr sz="1500"/>
          </a:p>
          <a:p>
            <a:pPr indent="-311150" lvl="1" marL="914400" rtl="0" algn="l">
              <a:spcBef>
                <a:spcPts val="0"/>
              </a:spcBef>
              <a:spcAft>
                <a:spcPts val="0"/>
              </a:spcAft>
              <a:buSzPts val="1300"/>
              <a:buChar char="-"/>
            </a:pPr>
            <a:r>
              <a:rPr lang="en" sz="1300"/>
              <a:t>$219/quarter (3 months)</a:t>
            </a:r>
            <a:endParaRPr sz="1300"/>
          </a:p>
          <a:p>
            <a:pPr indent="-311150" lvl="1" marL="914400" rtl="0" algn="l">
              <a:spcBef>
                <a:spcPts val="0"/>
              </a:spcBef>
              <a:spcAft>
                <a:spcPts val="0"/>
              </a:spcAft>
              <a:buSzPts val="1300"/>
              <a:buChar char="-"/>
            </a:pPr>
            <a:r>
              <a:rPr lang="en" sz="1300"/>
              <a:t>$699/year</a:t>
            </a:r>
            <a:br>
              <a:rPr lang="en" sz="1300"/>
            </a:br>
            <a:endParaRPr sz="1300"/>
          </a:p>
          <a:p>
            <a:pPr indent="-323850" lvl="0" marL="457200" rtl="0" algn="l">
              <a:spcBef>
                <a:spcPts val="0"/>
              </a:spcBef>
              <a:spcAft>
                <a:spcPts val="0"/>
              </a:spcAft>
              <a:buSzPts val="1500"/>
              <a:buChar char="-"/>
            </a:pPr>
            <a:r>
              <a:rPr lang="en" sz="1500"/>
              <a:t>City, County, and Chamber of Commerce grants will be located on their respective websites</a:t>
            </a:r>
            <a:br>
              <a:rPr lang="en" sz="1500"/>
            </a:br>
            <a:endParaRPr sz="1500"/>
          </a:p>
          <a:p>
            <a:pPr indent="-323850" lvl="0" marL="457200" rtl="0" algn="l">
              <a:spcBef>
                <a:spcPts val="0"/>
              </a:spcBef>
              <a:spcAft>
                <a:spcPts val="0"/>
              </a:spcAft>
              <a:buSzPts val="1500"/>
              <a:buChar char="-"/>
            </a:pPr>
            <a:r>
              <a:rPr lang="en" sz="1500"/>
              <a:t>And of course Google</a:t>
            </a:r>
            <a:endParaRPr sz="15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7"/>
          <p:cNvSpPr txBox="1"/>
          <p:nvPr>
            <p:ph type="title"/>
          </p:nvPr>
        </p:nvSpPr>
        <p:spPr>
          <a:xfrm>
            <a:off x="311700" y="44502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can a grant fund?</a:t>
            </a:r>
            <a:endParaRPr/>
          </a:p>
        </p:txBody>
      </p:sp>
      <p:sp>
        <p:nvSpPr>
          <p:cNvPr id="167" name="Google Shape;167;p27"/>
          <p:cNvSpPr txBox="1"/>
          <p:nvPr>
            <p:ph idx="1" type="body"/>
          </p:nvPr>
        </p:nvSpPr>
        <p:spPr>
          <a:xfrm>
            <a:off x="311700" y="1092200"/>
            <a:ext cx="3999900" cy="3416400"/>
          </a:xfrm>
          <a:prstGeom prst="rect">
            <a:avLst/>
          </a:prstGeom>
        </p:spPr>
        <p:txBody>
          <a:bodyPr anchorCtr="0" anchor="t" bIns="91425" lIns="91425" spcFirstLastPara="1" rIns="91425" wrap="square" tIns="91425">
            <a:noAutofit/>
          </a:bodyPr>
          <a:lstStyle/>
          <a:p>
            <a:pPr indent="-310515" lvl="0" marL="457200" rtl="0" algn="l">
              <a:lnSpc>
                <a:spcPct val="95000"/>
              </a:lnSpc>
              <a:spcBef>
                <a:spcPts val="0"/>
              </a:spcBef>
              <a:spcAft>
                <a:spcPts val="0"/>
              </a:spcAft>
              <a:buSzPts val="1290"/>
              <a:buChar char="-"/>
            </a:pPr>
            <a:r>
              <a:rPr lang="en" sz="1290"/>
              <a:t>General operating funds (payroll, rent, utilities, etc.)</a:t>
            </a:r>
            <a:endParaRPr sz="1290"/>
          </a:p>
          <a:p>
            <a:pPr indent="-299719" lvl="1" marL="914400" rtl="0" algn="l">
              <a:lnSpc>
                <a:spcPct val="95000"/>
              </a:lnSpc>
              <a:spcBef>
                <a:spcPts val="0"/>
              </a:spcBef>
              <a:spcAft>
                <a:spcPts val="0"/>
              </a:spcAft>
              <a:buSzPts val="1120"/>
              <a:buChar char="-"/>
            </a:pPr>
            <a:r>
              <a:rPr lang="en" sz="1120"/>
              <a:t>Family and Corporate foundations, the Dept. of Commerce</a:t>
            </a:r>
            <a:br>
              <a:rPr lang="en" sz="1120"/>
            </a:br>
            <a:endParaRPr sz="1120"/>
          </a:p>
          <a:p>
            <a:pPr indent="-310515" lvl="0" marL="457200" rtl="0" algn="l">
              <a:lnSpc>
                <a:spcPct val="95000"/>
              </a:lnSpc>
              <a:spcBef>
                <a:spcPts val="0"/>
              </a:spcBef>
              <a:spcAft>
                <a:spcPts val="0"/>
              </a:spcAft>
              <a:buSzPts val="1290"/>
              <a:buChar char="-"/>
            </a:pPr>
            <a:r>
              <a:rPr lang="en" sz="1290"/>
              <a:t>For specific new projects (we’ll cover this in a bit)</a:t>
            </a:r>
            <a:endParaRPr sz="1290"/>
          </a:p>
          <a:p>
            <a:pPr indent="-310515" lvl="0" marL="457200" rtl="0" algn="l">
              <a:lnSpc>
                <a:spcPct val="95000"/>
              </a:lnSpc>
              <a:spcBef>
                <a:spcPts val="0"/>
              </a:spcBef>
              <a:spcAft>
                <a:spcPts val="0"/>
              </a:spcAft>
              <a:buSzPts val="1290"/>
              <a:buChar char="-"/>
            </a:pPr>
            <a:r>
              <a:rPr lang="en" sz="1290"/>
              <a:t>For-profit bookstores can apply!</a:t>
            </a:r>
            <a:endParaRPr sz="1290"/>
          </a:p>
          <a:p>
            <a:pPr indent="-299719" lvl="1" marL="914400" rtl="0" algn="l">
              <a:lnSpc>
                <a:spcPct val="95000"/>
              </a:lnSpc>
              <a:spcBef>
                <a:spcPts val="0"/>
              </a:spcBef>
              <a:spcAft>
                <a:spcPts val="0"/>
              </a:spcAft>
              <a:buSzPts val="1120"/>
              <a:buChar char="-"/>
            </a:pPr>
            <a:r>
              <a:rPr lang="en" sz="1120"/>
              <a:t>The Dept. of Commerce and other federal organizations will allow private businesses to apply</a:t>
            </a:r>
            <a:endParaRPr sz="1120"/>
          </a:p>
          <a:p>
            <a:pPr indent="-299719" lvl="1" marL="914400" rtl="0" algn="l">
              <a:lnSpc>
                <a:spcPct val="95000"/>
              </a:lnSpc>
              <a:spcBef>
                <a:spcPts val="0"/>
              </a:spcBef>
              <a:spcAft>
                <a:spcPts val="0"/>
              </a:spcAft>
              <a:buSzPts val="1120"/>
              <a:buChar char="-"/>
            </a:pPr>
            <a:r>
              <a:rPr lang="en" sz="1120"/>
              <a:t>You may be required to provide a financial match</a:t>
            </a:r>
            <a:br>
              <a:rPr lang="en" sz="1120"/>
            </a:br>
            <a:endParaRPr sz="1120"/>
          </a:p>
          <a:p>
            <a:pPr indent="-310515" lvl="0" marL="457200" rtl="0" algn="l">
              <a:lnSpc>
                <a:spcPct val="95000"/>
              </a:lnSpc>
              <a:spcBef>
                <a:spcPts val="0"/>
              </a:spcBef>
              <a:spcAft>
                <a:spcPts val="0"/>
              </a:spcAft>
              <a:buSzPts val="1290"/>
              <a:buChar char="-"/>
            </a:pPr>
            <a:r>
              <a:rPr lang="en" sz="1290"/>
              <a:t>For-profit bookstores can also use a fiscal sponsor - 501(c)3 non-profit can accept funds, give them to your organization</a:t>
            </a:r>
            <a:br>
              <a:rPr lang="en" sz="1290"/>
            </a:br>
            <a:endParaRPr sz="1290"/>
          </a:p>
          <a:p>
            <a:pPr indent="-310515" lvl="0" marL="457200" rtl="0" algn="l">
              <a:lnSpc>
                <a:spcPct val="95000"/>
              </a:lnSpc>
              <a:spcBef>
                <a:spcPts val="0"/>
              </a:spcBef>
              <a:spcAft>
                <a:spcPts val="0"/>
              </a:spcAft>
              <a:buSzPts val="1290"/>
              <a:buChar char="-"/>
            </a:pPr>
            <a:r>
              <a:rPr lang="en" sz="1290"/>
              <a:t>Grants can fund building maintenance and upkeep, usually for historical buildings</a:t>
            </a:r>
            <a:endParaRPr sz="1290"/>
          </a:p>
          <a:p>
            <a:pPr indent="-299719" lvl="1" marL="914400" rtl="0" algn="l">
              <a:lnSpc>
                <a:spcPct val="95000"/>
              </a:lnSpc>
              <a:spcBef>
                <a:spcPts val="0"/>
              </a:spcBef>
              <a:spcAft>
                <a:spcPts val="0"/>
              </a:spcAft>
              <a:buSzPts val="1120"/>
              <a:buChar char="-"/>
            </a:pPr>
            <a:r>
              <a:rPr lang="en" sz="1120"/>
              <a:t>Family foundations, state, county, and city, and chamber of commerce may all fund those</a:t>
            </a:r>
            <a:endParaRPr sz="1120"/>
          </a:p>
        </p:txBody>
      </p:sp>
      <p:sp>
        <p:nvSpPr>
          <p:cNvPr id="168" name="Google Shape;168;p2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Supplanting existing costs that you are comfortably paying</a:t>
            </a:r>
            <a:br>
              <a:rPr lang="en"/>
            </a:br>
            <a:endParaRPr/>
          </a:p>
          <a:p>
            <a:pPr indent="-317500" lvl="0" marL="457200" rtl="0" algn="l">
              <a:spcBef>
                <a:spcPts val="0"/>
              </a:spcBef>
              <a:spcAft>
                <a:spcPts val="0"/>
              </a:spcAft>
              <a:buSzPts val="1400"/>
              <a:buChar char="-"/>
            </a:pPr>
            <a:r>
              <a:rPr lang="en"/>
              <a:t>Big projects that will be difficult to sustain in the long term (giving each customer a goldfish when they purchase a book)</a:t>
            </a:r>
            <a:br>
              <a:rPr lang="en"/>
            </a:br>
            <a:endParaRPr/>
          </a:p>
          <a:p>
            <a:pPr indent="-317500" lvl="0" marL="457200" rtl="0" algn="l">
              <a:spcBef>
                <a:spcPts val="0"/>
              </a:spcBef>
              <a:spcAft>
                <a:spcPts val="0"/>
              </a:spcAft>
              <a:buSzPts val="1400"/>
              <a:buChar char="-"/>
            </a:pPr>
            <a:r>
              <a:rPr lang="en"/>
              <a:t>Galas, parties, or specific fundraisers</a:t>
            </a:r>
            <a:endParaRPr/>
          </a:p>
        </p:txBody>
      </p:sp>
      <p:sp>
        <p:nvSpPr>
          <p:cNvPr id="169" name="Google Shape;169;p27"/>
          <p:cNvSpPr txBox="1"/>
          <p:nvPr>
            <p:ph type="title"/>
          </p:nvPr>
        </p:nvSpPr>
        <p:spPr>
          <a:xfrm>
            <a:off x="4752000" y="445025"/>
            <a:ext cx="3999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t>
            </a:r>
            <a:r>
              <a:rPr lang="en"/>
              <a:t>ad ideas for a grant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Developing Your Grant Application</a:t>
            </a:r>
            <a:endParaRPr/>
          </a:p>
        </p:txBody>
      </p:sp>
      <p:sp>
        <p:nvSpPr>
          <p:cNvPr id="175" name="Google Shape;175;p28"/>
          <p:cNvSpPr txBox="1"/>
          <p:nvPr>
            <p:ph idx="1" type="body"/>
          </p:nvPr>
        </p:nvSpPr>
        <p:spPr>
          <a:xfrm>
            <a:off x="311700" y="1152475"/>
            <a:ext cx="8339700" cy="3416400"/>
          </a:xfrm>
          <a:prstGeom prst="rect">
            <a:avLst/>
          </a:prstGeom>
        </p:spPr>
        <p:txBody>
          <a:bodyPr anchorCtr="0" anchor="t" bIns="91425" lIns="91425" spcFirstLastPara="1" rIns="91425" wrap="square" tIns="91425">
            <a:normAutofit lnSpcReduction="10000"/>
          </a:bodyPr>
          <a:lstStyle/>
          <a:p>
            <a:pPr indent="-330200" lvl="0" marL="457200" rtl="0" algn="l">
              <a:spcBef>
                <a:spcPts val="0"/>
              </a:spcBef>
              <a:spcAft>
                <a:spcPts val="0"/>
              </a:spcAft>
              <a:buSzPts val="1600"/>
              <a:buChar char="●"/>
            </a:pPr>
            <a:r>
              <a:rPr lang="en" sz="1600"/>
              <a:t>Begin by reading the funder’s guidelines and make notes</a:t>
            </a:r>
            <a:br>
              <a:rPr lang="en" sz="1600"/>
            </a:br>
            <a:endParaRPr sz="1600"/>
          </a:p>
          <a:p>
            <a:pPr indent="-330200" lvl="0" marL="457200" rtl="0" algn="l">
              <a:spcBef>
                <a:spcPts val="0"/>
              </a:spcBef>
              <a:spcAft>
                <a:spcPts val="0"/>
              </a:spcAft>
              <a:buSzPts val="1600"/>
              <a:buChar char="●"/>
            </a:pPr>
            <a:r>
              <a:rPr lang="en" sz="1600"/>
              <a:t>Is the application very prescriptive or does it allow more freedom?</a:t>
            </a:r>
            <a:br>
              <a:rPr lang="en" sz="1600"/>
            </a:br>
            <a:endParaRPr sz="1600"/>
          </a:p>
          <a:p>
            <a:pPr indent="-330200" lvl="0" marL="457200" rtl="0" algn="l">
              <a:spcBef>
                <a:spcPts val="0"/>
              </a:spcBef>
              <a:spcAft>
                <a:spcPts val="0"/>
              </a:spcAft>
              <a:buSzPts val="1600"/>
              <a:buChar char="●"/>
            </a:pPr>
            <a:r>
              <a:rPr lang="en" sz="1600"/>
              <a:t>What attachments are necessary?</a:t>
            </a:r>
            <a:endParaRPr sz="1600"/>
          </a:p>
          <a:p>
            <a:pPr indent="-317500" lvl="1" marL="914400" rtl="0" algn="l">
              <a:spcBef>
                <a:spcPts val="0"/>
              </a:spcBef>
              <a:spcAft>
                <a:spcPts val="0"/>
              </a:spcAft>
              <a:buSzPts val="1400"/>
              <a:buChar char="○"/>
            </a:pPr>
            <a:r>
              <a:rPr lang="en" sz="1400"/>
              <a:t>Letters of commitment</a:t>
            </a:r>
            <a:endParaRPr sz="1400"/>
          </a:p>
          <a:p>
            <a:pPr indent="-317500" lvl="1" marL="914400" rtl="0" algn="l">
              <a:spcBef>
                <a:spcPts val="0"/>
              </a:spcBef>
              <a:spcAft>
                <a:spcPts val="0"/>
              </a:spcAft>
              <a:buSzPts val="1400"/>
              <a:buChar char="○"/>
            </a:pPr>
            <a:r>
              <a:rPr lang="en" sz="1400"/>
              <a:t>Resumes</a:t>
            </a:r>
            <a:br>
              <a:rPr lang="en" sz="1400"/>
            </a:br>
            <a:endParaRPr sz="1400"/>
          </a:p>
          <a:p>
            <a:pPr indent="-330200" lvl="0" marL="457200" rtl="0" algn="l">
              <a:spcBef>
                <a:spcPts val="0"/>
              </a:spcBef>
              <a:spcAft>
                <a:spcPts val="0"/>
              </a:spcAft>
              <a:buSzPts val="1600"/>
              <a:buChar char="●"/>
            </a:pPr>
            <a:r>
              <a:rPr lang="en" sz="1600"/>
              <a:t>What is the budget and how will it be spent?</a:t>
            </a:r>
            <a:br>
              <a:rPr lang="en" sz="1600"/>
            </a:br>
            <a:endParaRPr sz="1600"/>
          </a:p>
          <a:p>
            <a:pPr indent="-330200" lvl="0" marL="457200" rtl="0" algn="l">
              <a:spcBef>
                <a:spcPts val="0"/>
              </a:spcBef>
              <a:spcAft>
                <a:spcPts val="0"/>
              </a:spcAft>
              <a:buSzPts val="1600"/>
              <a:buChar char="●"/>
            </a:pPr>
            <a:r>
              <a:rPr lang="en" sz="1600"/>
              <a:t>Style guidelines like word count, page limits, font and font sizes, etc.</a:t>
            </a:r>
            <a:endParaRPr sz="1600"/>
          </a:p>
          <a:p>
            <a:pPr indent="0" lvl="0" marL="0" rtl="0" algn="l">
              <a:spcBef>
                <a:spcPts val="120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Grants Management</a:t>
            </a:r>
            <a:endParaRPr/>
          </a:p>
        </p:txBody>
      </p:sp>
      <p:pic>
        <p:nvPicPr>
          <p:cNvPr id="181" name="Google Shape;181;p29"/>
          <p:cNvPicPr preferRelativeResize="0"/>
          <p:nvPr/>
        </p:nvPicPr>
        <p:blipFill>
          <a:blip r:embed="rId3">
            <a:alphaModFix/>
          </a:blip>
          <a:stretch>
            <a:fillRect/>
          </a:stretch>
        </p:blipFill>
        <p:spPr>
          <a:xfrm>
            <a:off x="2024688" y="1017725"/>
            <a:ext cx="5094635" cy="38209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Grant Management</a:t>
            </a:r>
            <a:endParaRPr/>
          </a:p>
        </p:txBody>
      </p:sp>
      <p:sp>
        <p:nvSpPr>
          <p:cNvPr id="187" name="Google Shape;187;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So you have been awarded a GRANT!  Congratulations!</a:t>
            </a:r>
            <a:br>
              <a:rPr lang="en"/>
            </a:br>
            <a:endParaRPr/>
          </a:p>
          <a:p>
            <a:pPr indent="-342900" lvl="0" marL="457200" rtl="0" algn="l">
              <a:spcBef>
                <a:spcPts val="0"/>
              </a:spcBef>
              <a:spcAft>
                <a:spcPts val="0"/>
              </a:spcAft>
              <a:buSzPts val="1800"/>
              <a:buChar char="●"/>
            </a:pPr>
            <a:r>
              <a:rPr lang="en"/>
              <a:t>Step 1: Notify the partners and stakeholders</a:t>
            </a:r>
            <a:br>
              <a:rPr lang="en"/>
            </a:br>
            <a:endParaRPr/>
          </a:p>
          <a:p>
            <a:pPr indent="-342900" lvl="0" marL="457200" rtl="0" algn="l">
              <a:spcBef>
                <a:spcPts val="0"/>
              </a:spcBef>
              <a:spcAft>
                <a:spcPts val="0"/>
              </a:spcAft>
              <a:buSzPts val="1800"/>
              <a:buChar char="●"/>
            </a:pPr>
            <a:r>
              <a:rPr lang="en"/>
              <a:t>Step 2: Read the Award Letter, re-read the proposal</a:t>
            </a:r>
            <a:br>
              <a:rPr lang="en"/>
            </a:br>
            <a:endParaRPr/>
          </a:p>
          <a:p>
            <a:pPr indent="-342900" lvl="0" marL="457200" rtl="0" algn="l">
              <a:spcBef>
                <a:spcPts val="0"/>
              </a:spcBef>
              <a:spcAft>
                <a:spcPts val="0"/>
              </a:spcAft>
              <a:buSzPts val="1800"/>
              <a:buChar char="●"/>
            </a:pPr>
            <a:r>
              <a:rPr lang="en"/>
              <a:t>Step 3: Get set to fulfill commitments and meet outcomes!</a:t>
            </a:r>
            <a:br>
              <a:rPr lang="en"/>
            </a:br>
            <a:endParaRPr/>
          </a:p>
          <a:p>
            <a:pPr indent="-342900" lvl="0" marL="457200" rtl="0" algn="l">
              <a:spcBef>
                <a:spcPts val="0"/>
              </a:spcBef>
              <a:spcAft>
                <a:spcPts val="0"/>
              </a:spcAft>
              <a:buSzPts val="1800"/>
              <a:buChar char="●"/>
            </a:pPr>
            <a:r>
              <a:rPr lang="en"/>
              <a:t>Grant reporting: </a:t>
            </a:r>
            <a:endParaRPr/>
          </a:p>
          <a:p>
            <a:pPr indent="-317500" lvl="1" marL="914400" rtl="0" algn="l">
              <a:spcBef>
                <a:spcPts val="0"/>
              </a:spcBef>
              <a:spcAft>
                <a:spcPts val="0"/>
              </a:spcAft>
              <a:buSzPts val="1400"/>
              <a:buChar char="○"/>
            </a:pPr>
            <a:r>
              <a:rPr lang="en"/>
              <a:t>Track data and info, submit reports according to grantor’s timeline</a:t>
            </a:r>
            <a:endParaRPr/>
          </a:p>
          <a:p>
            <a:pPr indent="-317500" lvl="1" marL="914400" rtl="0" algn="l">
              <a:spcBef>
                <a:spcPts val="0"/>
              </a:spcBef>
              <a:spcAft>
                <a:spcPts val="0"/>
              </a:spcAft>
              <a:buSzPts val="1400"/>
              <a:buChar char="○"/>
            </a:pPr>
            <a:r>
              <a:rPr lang="en"/>
              <a:t>Quality and timeliness of reports can affect future money</a:t>
            </a:r>
            <a:endParaRPr/>
          </a:p>
          <a:p>
            <a:pPr indent="0" lvl="0" marL="0" rtl="0" algn="l">
              <a:spcBef>
                <a:spcPts val="120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Potential Ideas for Book Store Grants</a:t>
            </a:r>
            <a:endParaRPr/>
          </a:p>
        </p:txBody>
      </p:sp>
      <p:sp>
        <p:nvSpPr>
          <p:cNvPr id="193" name="Google Shape;193;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343775" lvl="0" marL="457200" rtl="0" algn="l">
              <a:spcBef>
                <a:spcPts val="0"/>
              </a:spcBef>
              <a:spcAft>
                <a:spcPts val="0"/>
              </a:spcAft>
              <a:buSzPct val="100000"/>
              <a:buChar char="●"/>
            </a:pPr>
            <a:r>
              <a:rPr lang="en" sz="2133"/>
              <a:t>Literacy programs run by either the bookstore itself or in collaboration with non-profit organizations</a:t>
            </a:r>
            <a:br>
              <a:rPr lang="en" sz="2133"/>
            </a:br>
            <a:endParaRPr sz="2133"/>
          </a:p>
          <a:p>
            <a:pPr indent="-343775" lvl="0" marL="457200" rtl="0" algn="l">
              <a:spcBef>
                <a:spcPts val="0"/>
              </a:spcBef>
              <a:spcAft>
                <a:spcPts val="0"/>
              </a:spcAft>
              <a:buSzPct val="100000"/>
              <a:buChar char="●"/>
            </a:pPr>
            <a:r>
              <a:rPr lang="en" sz="2133"/>
              <a:t>Civic Engagement and pro-democracy efforts for adults</a:t>
            </a:r>
            <a:endParaRPr sz="2133"/>
          </a:p>
          <a:p>
            <a:pPr indent="-322185" lvl="1" marL="914400" rtl="0" algn="l">
              <a:spcBef>
                <a:spcPts val="0"/>
              </a:spcBef>
              <a:spcAft>
                <a:spcPts val="0"/>
              </a:spcAft>
              <a:buSzPct val="100000"/>
              <a:buChar char="○"/>
            </a:pPr>
            <a:r>
              <a:rPr lang="en" sz="1733"/>
              <a:t>As book clubs or something similar</a:t>
            </a:r>
            <a:br>
              <a:rPr lang="en" sz="1733"/>
            </a:br>
            <a:endParaRPr sz="1733"/>
          </a:p>
          <a:p>
            <a:pPr indent="-343775" lvl="0" marL="457200" rtl="0" algn="l">
              <a:spcBef>
                <a:spcPts val="0"/>
              </a:spcBef>
              <a:spcAft>
                <a:spcPts val="0"/>
              </a:spcAft>
              <a:buSzPct val="100000"/>
              <a:buChar char="●"/>
            </a:pPr>
            <a:r>
              <a:rPr lang="en" sz="2133"/>
              <a:t>Book Stores as event spaces for artists</a:t>
            </a:r>
            <a:br>
              <a:rPr lang="en" sz="2133"/>
            </a:br>
            <a:endParaRPr sz="2133"/>
          </a:p>
          <a:p>
            <a:pPr indent="-343775" lvl="0" marL="457200" rtl="0" algn="l">
              <a:spcBef>
                <a:spcPts val="0"/>
              </a:spcBef>
              <a:spcAft>
                <a:spcPts val="0"/>
              </a:spcAft>
              <a:buSzPct val="100000"/>
              <a:buChar char="●"/>
            </a:pPr>
            <a:r>
              <a:rPr lang="en" sz="2133"/>
              <a:t>Collaborating with a local artist to design your window displays</a:t>
            </a:r>
            <a:endParaRPr sz="2133"/>
          </a:p>
          <a:p>
            <a:pPr indent="-322185" lvl="1" marL="914400" rtl="0" algn="l">
              <a:spcBef>
                <a:spcPts val="0"/>
              </a:spcBef>
              <a:spcAft>
                <a:spcPts val="0"/>
              </a:spcAft>
              <a:buSzPct val="100000"/>
              <a:buChar char="○"/>
            </a:pPr>
            <a:r>
              <a:rPr lang="en" sz="1733"/>
              <a:t>It can help your foot traffic, your social media presence, and help an artist!</a:t>
            </a:r>
            <a:endParaRPr sz="1733"/>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PLEASE READ: Antitrust Guidelines </a:t>
            </a:r>
            <a:endParaRPr/>
          </a:p>
        </p:txBody>
      </p:sp>
      <p:sp>
        <p:nvSpPr>
          <p:cNvPr id="71" name="Google Shape;71;p14"/>
          <p:cNvSpPr txBox="1"/>
          <p:nvPr>
            <p:ph idx="1" type="body"/>
          </p:nvPr>
        </p:nvSpPr>
        <p:spPr>
          <a:xfrm>
            <a:off x="311700" y="1017725"/>
            <a:ext cx="8520600" cy="38907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0" lang="en"/>
              <a:t>The booksellers in the room (virtual or otherwise) are, by definition, competitors. This means that under the law, they are prohibited from discussing certain things.</a:t>
            </a:r>
            <a:endParaRPr b="0"/>
          </a:p>
          <a:p>
            <a:pPr indent="0" lvl="0" marL="0" rtl="0" algn="l">
              <a:spcBef>
                <a:spcPts val="1200"/>
              </a:spcBef>
              <a:spcAft>
                <a:spcPts val="0"/>
              </a:spcAft>
              <a:buNone/>
            </a:pPr>
            <a:r>
              <a:rPr b="0" lang="en"/>
              <a:t>Specifically:</a:t>
            </a:r>
            <a:endParaRPr b="0"/>
          </a:p>
          <a:p>
            <a:pPr indent="-317182" lvl="0" marL="457200" rtl="0" algn="l">
              <a:spcBef>
                <a:spcPts val="1200"/>
              </a:spcBef>
              <a:spcAft>
                <a:spcPts val="0"/>
              </a:spcAft>
              <a:buSzPct val="100000"/>
              <a:buAutoNum type="arabicPeriod"/>
            </a:pPr>
            <a:r>
              <a:rPr b="0" lang="en"/>
              <a:t>There can be no discussions of price or pricing policies. Competitors are never allowed to agree on the price at which merchandise is sold, or discounts at which merchandise is offered. All discussions of price and pricing policies are strictly off-limits.</a:t>
            </a:r>
            <a:endParaRPr b="0"/>
          </a:p>
          <a:p>
            <a:pPr indent="-317182" lvl="0" marL="457200" rtl="0" algn="l">
              <a:spcBef>
                <a:spcPts val="0"/>
              </a:spcBef>
              <a:spcAft>
                <a:spcPts val="0"/>
              </a:spcAft>
              <a:buSzPct val="100000"/>
              <a:buAutoNum type="arabicPeriod"/>
            </a:pPr>
            <a:r>
              <a:rPr b="0" lang="en"/>
              <a:t>There can be no discussion of boycotts. Competitors cannot agree to cease doing business with any supplier for any reason. Nor can competitors agree to urge consumers to boycott a third competitor. It’s collusion, and is strictly prohibited.</a:t>
            </a:r>
            <a:endParaRPr b="0"/>
          </a:p>
          <a:p>
            <a:pPr indent="-317182" lvl="0" marL="457200" rtl="0" algn="l">
              <a:spcBef>
                <a:spcPts val="0"/>
              </a:spcBef>
              <a:spcAft>
                <a:spcPts val="0"/>
              </a:spcAft>
              <a:buSzPct val="100000"/>
              <a:buAutoNum type="arabicPeriod"/>
            </a:pPr>
            <a:r>
              <a:rPr b="0" lang="en"/>
              <a:t>There can be no discussion of dividing up a market. For example, if there are two booksellers in New York City, they cannot agree that one will market only to consumers north of 57th Street while the other markets only to customers south of 57th street. This is also collusion and is prohibited. </a:t>
            </a:r>
            <a:endParaRPr b="0"/>
          </a:p>
          <a:p>
            <a:pPr indent="0" lvl="0" marL="0" rtl="0" algn="l">
              <a:spcBef>
                <a:spcPts val="1200"/>
              </a:spcBef>
              <a:spcAft>
                <a:spcPts val="1200"/>
              </a:spcAft>
              <a:buNone/>
            </a:pPr>
            <a:r>
              <a:rPr b="0" lang="en"/>
              <a:t>All three of these prohibitions come to us via the Sherman Antitrust Act, which carries treble damages and jail time. All three are per se violations, which means it only has to be proved that you engaged in the activity—whether or not there was intent to harm, or actual harm caused—for you to be guilty of violating the law.</a:t>
            </a:r>
            <a:endParaRPr b="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Case Development Activity</a:t>
            </a:r>
            <a:endParaRPr/>
          </a:p>
        </p:txBody>
      </p:sp>
      <p:sp>
        <p:nvSpPr>
          <p:cNvPr id="199" name="Google Shape;199;p32"/>
          <p:cNvSpPr txBox="1"/>
          <p:nvPr>
            <p:ph idx="1" type="body"/>
          </p:nvPr>
        </p:nvSpPr>
        <p:spPr>
          <a:xfrm>
            <a:off x="311700" y="1152475"/>
            <a:ext cx="8631300" cy="3715800"/>
          </a:xfrm>
          <a:prstGeom prst="rect">
            <a:avLst/>
          </a:prstGeom>
        </p:spPr>
        <p:txBody>
          <a:bodyPr anchorCtr="0" anchor="t" bIns="91425" lIns="91425" spcFirstLastPara="1" rIns="91425" wrap="square" tIns="91425">
            <a:normAutofit fontScale="47500" lnSpcReduction="20000"/>
          </a:bodyPr>
          <a:lstStyle/>
          <a:p>
            <a:pPr indent="-334168" lvl="0" marL="457200" rtl="0" algn="l">
              <a:spcBef>
                <a:spcPts val="0"/>
              </a:spcBef>
              <a:spcAft>
                <a:spcPts val="0"/>
              </a:spcAft>
              <a:buSzPct val="100000"/>
              <a:buChar char="●"/>
            </a:pPr>
            <a:r>
              <a:rPr lang="en" sz="3500"/>
              <a:t>What is your idea? What do you need funding for?</a:t>
            </a:r>
            <a:br>
              <a:rPr lang="en" sz="3500"/>
            </a:br>
            <a:endParaRPr sz="3500"/>
          </a:p>
          <a:p>
            <a:pPr indent="-334168" lvl="0" marL="457200" rtl="0" algn="l">
              <a:spcBef>
                <a:spcPts val="0"/>
              </a:spcBef>
              <a:spcAft>
                <a:spcPts val="0"/>
              </a:spcAft>
              <a:buSzPct val="100000"/>
              <a:buChar char="●"/>
            </a:pPr>
            <a:r>
              <a:rPr lang="en" sz="3500"/>
              <a:t>Why does it matter? What does your idea bring to the organization?</a:t>
            </a:r>
            <a:br>
              <a:rPr lang="en" sz="3500"/>
            </a:br>
            <a:endParaRPr sz="3500"/>
          </a:p>
          <a:p>
            <a:pPr indent="-334168" lvl="0" marL="457200" rtl="0" algn="l">
              <a:spcBef>
                <a:spcPts val="0"/>
              </a:spcBef>
              <a:spcAft>
                <a:spcPts val="0"/>
              </a:spcAft>
              <a:buSzPct val="100000"/>
              <a:buChar char="●"/>
            </a:pPr>
            <a:r>
              <a:rPr lang="en" sz="3500"/>
              <a:t>How will you evaluate success?</a:t>
            </a:r>
            <a:br>
              <a:rPr lang="en" sz="3500"/>
            </a:br>
            <a:endParaRPr sz="3500"/>
          </a:p>
          <a:p>
            <a:pPr indent="-334168" lvl="0" marL="457200" rtl="0" algn="l">
              <a:spcBef>
                <a:spcPts val="0"/>
              </a:spcBef>
              <a:spcAft>
                <a:spcPts val="0"/>
              </a:spcAft>
              <a:buSzPct val="100000"/>
              <a:buChar char="●"/>
            </a:pPr>
            <a:r>
              <a:rPr lang="en" sz="3500"/>
              <a:t>Who is going to be a lead on the project?</a:t>
            </a:r>
            <a:br>
              <a:rPr lang="en" sz="3500"/>
            </a:br>
            <a:endParaRPr sz="3500"/>
          </a:p>
          <a:p>
            <a:pPr indent="-334168" lvl="0" marL="457200" rtl="0" algn="l">
              <a:spcBef>
                <a:spcPts val="0"/>
              </a:spcBef>
              <a:spcAft>
                <a:spcPts val="0"/>
              </a:spcAft>
              <a:buSzPct val="100000"/>
              <a:buChar char="●"/>
            </a:pPr>
            <a:r>
              <a:rPr lang="en" sz="3500"/>
              <a:t>How long will the project last? How will you manage the workload for that time?</a:t>
            </a:r>
            <a:br>
              <a:rPr lang="en" sz="3500"/>
            </a:br>
            <a:endParaRPr sz="3500"/>
          </a:p>
          <a:p>
            <a:pPr indent="-334168" lvl="0" marL="457200" rtl="0" algn="l">
              <a:spcBef>
                <a:spcPts val="0"/>
              </a:spcBef>
              <a:spcAft>
                <a:spcPts val="0"/>
              </a:spcAft>
              <a:buSzPct val="100000"/>
              <a:buChar char="●"/>
            </a:pPr>
            <a:r>
              <a:rPr lang="en" sz="3500"/>
              <a:t>How much will your idea cost?</a:t>
            </a:r>
            <a:br>
              <a:rPr lang="en" sz="3500"/>
            </a:br>
            <a:endParaRPr sz="3500"/>
          </a:p>
          <a:p>
            <a:pPr indent="-334168" lvl="0" marL="457200" rtl="0" algn="l">
              <a:spcBef>
                <a:spcPts val="0"/>
              </a:spcBef>
              <a:spcAft>
                <a:spcPts val="0"/>
              </a:spcAft>
              <a:buSzPct val="100000"/>
              <a:buChar char="●"/>
            </a:pPr>
            <a:r>
              <a:rPr lang="en" sz="3500"/>
              <a:t>Do you need to talk to anyone else (i.e. other organizations) to make your idea happen?</a:t>
            </a:r>
            <a:endParaRPr sz="3500"/>
          </a:p>
          <a:p>
            <a:pPr indent="0" lvl="0" marL="0" rtl="0" algn="l">
              <a:spcBef>
                <a:spcPts val="1200"/>
              </a:spcBef>
              <a:spcAft>
                <a:spcPts val="12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62500"/>
          </a:bodyPr>
          <a:lstStyle/>
          <a:p>
            <a:pPr indent="0" lvl="0" marL="0" rtl="0" algn="ctr">
              <a:spcBef>
                <a:spcPts val="0"/>
              </a:spcBef>
              <a:spcAft>
                <a:spcPts val="0"/>
              </a:spcAft>
              <a:buNone/>
            </a:pPr>
            <a:r>
              <a:rPr lang="en" sz="10600"/>
              <a:t>Thank you for joining!</a:t>
            </a:r>
            <a:endParaRPr sz="10600"/>
          </a:p>
          <a:p>
            <a:pPr indent="0" lvl="0" marL="0" rtl="0" algn="l">
              <a:spcBef>
                <a:spcPts val="1200"/>
              </a:spcBef>
              <a:spcAft>
                <a:spcPts val="1200"/>
              </a:spcAft>
              <a:buNone/>
            </a:pPr>
            <a:r>
              <a:rPr lang="en" sz="7016"/>
              <a:t> Please complete the session evaluation in the app.</a:t>
            </a:r>
            <a:endParaRPr sz="7016"/>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Evaluate the Session in the Winter Institute 2023 App</a:t>
            </a:r>
            <a:endParaRPr/>
          </a:p>
        </p:txBody>
      </p:sp>
      <p:sp>
        <p:nvSpPr>
          <p:cNvPr id="77" name="Google Shape;77;p15"/>
          <p:cNvSpPr txBox="1"/>
          <p:nvPr>
            <p:ph idx="1" type="body"/>
          </p:nvPr>
        </p:nvSpPr>
        <p:spPr>
          <a:xfrm>
            <a:off x="311700" y="1017725"/>
            <a:ext cx="8520600" cy="3890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0" lang="en"/>
              <a:t>				</a:t>
            </a:r>
            <a:endParaRPr b="0"/>
          </a:p>
          <a:p>
            <a:pPr indent="0" lvl="0" marL="0" rtl="0" algn="l">
              <a:spcBef>
                <a:spcPts val="1200"/>
              </a:spcBef>
              <a:spcAft>
                <a:spcPts val="1200"/>
              </a:spcAft>
              <a:buNone/>
            </a:pPr>
            <a:r>
              <a:t/>
            </a:r>
            <a:endParaRPr b="0"/>
          </a:p>
        </p:txBody>
      </p:sp>
      <p:pic>
        <p:nvPicPr>
          <p:cNvPr id="78" name="Google Shape;78;p15"/>
          <p:cNvPicPr preferRelativeResize="0"/>
          <p:nvPr/>
        </p:nvPicPr>
        <p:blipFill>
          <a:blip r:embed="rId3">
            <a:alphaModFix/>
          </a:blip>
          <a:stretch>
            <a:fillRect/>
          </a:stretch>
        </p:blipFill>
        <p:spPr>
          <a:xfrm>
            <a:off x="3786550" y="1531750"/>
            <a:ext cx="1570899" cy="3400852"/>
          </a:xfrm>
          <a:prstGeom prst="rect">
            <a:avLst/>
          </a:prstGeom>
          <a:noFill/>
          <a:ln>
            <a:noFill/>
          </a:ln>
          <a:effectLst>
            <a:outerShdw blurRad="57150" rotWithShape="0" algn="bl" dist="95250">
              <a:srgbClr val="000000">
                <a:alpha val="56000"/>
              </a:srgbClr>
            </a:outerShdw>
          </a:effectLst>
        </p:spPr>
      </p:pic>
      <p:pic>
        <p:nvPicPr>
          <p:cNvPr id="79" name="Google Shape;79;p15"/>
          <p:cNvPicPr preferRelativeResize="0"/>
          <p:nvPr/>
        </p:nvPicPr>
        <p:blipFill>
          <a:blip r:embed="rId4">
            <a:alphaModFix/>
          </a:blip>
          <a:stretch>
            <a:fillRect/>
          </a:stretch>
        </p:blipFill>
        <p:spPr>
          <a:xfrm>
            <a:off x="6816400" y="1531738"/>
            <a:ext cx="1664208" cy="3400868"/>
          </a:xfrm>
          <a:prstGeom prst="rect">
            <a:avLst/>
          </a:prstGeom>
          <a:noFill/>
          <a:ln>
            <a:noFill/>
          </a:ln>
          <a:effectLst>
            <a:outerShdw blurRad="57150" rotWithShape="0" algn="bl" dist="95250">
              <a:srgbClr val="000000">
                <a:alpha val="50000"/>
              </a:srgbClr>
            </a:outerShdw>
          </a:effectLst>
        </p:spPr>
      </p:pic>
      <p:sp>
        <p:nvSpPr>
          <p:cNvPr id="80" name="Google Shape;80;p15"/>
          <p:cNvSpPr txBox="1"/>
          <p:nvPr/>
        </p:nvSpPr>
        <p:spPr>
          <a:xfrm>
            <a:off x="709350" y="1059163"/>
            <a:ext cx="16656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accent2"/>
                </a:solidFill>
                <a:latin typeface="Signika"/>
                <a:ea typeface="Signika"/>
                <a:cs typeface="Signika"/>
                <a:sym typeface="Signika"/>
              </a:rPr>
              <a:t>Find Session</a:t>
            </a:r>
            <a:endParaRPr sz="1600">
              <a:solidFill>
                <a:schemeClr val="accent2"/>
              </a:solidFill>
              <a:latin typeface="Signika"/>
              <a:ea typeface="Signika"/>
              <a:cs typeface="Signika"/>
              <a:sym typeface="Signika"/>
            </a:endParaRPr>
          </a:p>
        </p:txBody>
      </p:sp>
      <p:sp>
        <p:nvSpPr>
          <p:cNvPr id="81" name="Google Shape;81;p15"/>
          <p:cNvSpPr txBox="1"/>
          <p:nvPr/>
        </p:nvSpPr>
        <p:spPr>
          <a:xfrm>
            <a:off x="3762875" y="1059175"/>
            <a:ext cx="16656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2"/>
                </a:solidFill>
                <a:latin typeface="Signika"/>
                <a:ea typeface="Signika"/>
                <a:cs typeface="Signika"/>
                <a:sym typeface="Signika"/>
              </a:rPr>
              <a:t>Add Session</a:t>
            </a:r>
            <a:endParaRPr sz="1600">
              <a:solidFill>
                <a:schemeClr val="dk2"/>
              </a:solidFill>
              <a:latin typeface="Signika"/>
              <a:ea typeface="Signika"/>
              <a:cs typeface="Signika"/>
              <a:sym typeface="Signika"/>
            </a:endParaRPr>
          </a:p>
        </p:txBody>
      </p:sp>
      <p:sp>
        <p:nvSpPr>
          <p:cNvPr id="82" name="Google Shape;82;p15"/>
          <p:cNvSpPr txBox="1"/>
          <p:nvPr/>
        </p:nvSpPr>
        <p:spPr>
          <a:xfrm>
            <a:off x="6816400" y="1059163"/>
            <a:ext cx="16656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2"/>
                </a:solidFill>
                <a:latin typeface="Signika"/>
                <a:ea typeface="Signika"/>
                <a:cs typeface="Signika"/>
                <a:sym typeface="Signika"/>
              </a:rPr>
              <a:t>Rate Session</a:t>
            </a:r>
            <a:endParaRPr sz="1600">
              <a:solidFill>
                <a:schemeClr val="dk2"/>
              </a:solidFill>
              <a:latin typeface="Signika"/>
              <a:ea typeface="Signika"/>
              <a:cs typeface="Signika"/>
              <a:sym typeface="Signika"/>
            </a:endParaRPr>
          </a:p>
        </p:txBody>
      </p:sp>
      <p:cxnSp>
        <p:nvCxnSpPr>
          <p:cNvPr id="83" name="Google Shape;83;p15"/>
          <p:cNvCxnSpPr/>
          <p:nvPr/>
        </p:nvCxnSpPr>
        <p:spPr>
          <a:xfrm>
            <a:off x="556950" y="2886876"/>
            <a:ext cx="0" cy="0"/>
          </a:xfrm>
          <a:prstGeom prst="straightConnector1">
            <a:avLst/>
          </a:prstGeom>
          <a:noFill/>
          <a:ln cap="flat" cmpd="sng" w="9525">
            <a:solidFill>
              <a:schemeClr val="accent4"/>
            </a:solidFill>
            <a:prstDash val="solid"/>
            <a:round/>
            <a:headEnd len="med" w="med" type="none"/>
            <a:tailEnd len="med" w="med" type="triangle"/>
          </a:ln>
        </p:spPr>
      </p:cxnSp>
      <p:pic>
        <p:nvPicPr>
          <p:cNvPr id="84" name="Google Shape;84;p15"/>
          <p:cNvPicPr preferRelativeResize="0"/>
          <p:nvPr/>
        </p:nvPicPr>
        <p:blipFill>
          <a:blip r:embed="rId5">
            <a:alphaModFix/>
          </a:blip>
          <a:stretch>
            <a:fillRect/>
          </a:stretch>
        </p:blipFill>
        <p:spPr>
          <a:xfrm>
            <a:off x="756701" y="1531744"/>
            <a:ext cx="1570899" cy="3400858"/>
          </a:xfrm>
          <a:prstGeom prst="rect">
            <a:avLst/>
          </a:prstGeom>
          <a:noFill/>
          <a:ln>
            <a:noFill/>
          </a:ln>
          <a:effectLst>
            <a:outerShdw blurRad="57150" rotWithShape="0" algn="bl" dist="95250">
              <a:srgbClr val="000000">
                <a:alpha val="50000"/>
              </a:srgbClr>
            </a:outerShdw>
          </a:effectLst>
        </p:spPr>
      </p:pic>
      <p:cxnSp>
        <p:nvCxnSpPr>
          <p:cNvPr id="85" name="Google Shape;85;p15"/>
          <p:cNvCxnSpPr/>
          <p:nvPr/>
        </p:nvCxnSpPr>
        <p:spPr>
          <a:xfrm>
            <a:off x="3681150" y="3039276"/>
            <a:ext cx="0" cy="0"/>
          </a:xfrm>
          <a:prstGeom prst="straightConnector1">
            <a:avLst/>
          </a:prstGeom>
          <a:noFill/>
          <a:ln cap="flat" cmpd="sng" w="9525">
            <a:solidFill>
              <a:schemeClr val="accent4"/>
            </a:solidFill>
            <a:prstDash val="solid"/>
            <a:round/>
            <a:headEnd len="med" w="med" type="none"/>
            <a:tailEnd len="med" w="med" type="triangle"/>
          </a:ln>
        </p:spPr>
      </p:cxnSp>
      <p:cxnSp>
        <p:nvCxnSpPr>
          <p:cNvPr id="86" name="Google Shape;86;p15"/>
          <p:cNvCxnSpPr/>
          <p:nvPr/>
        </p:nvCxnSpPr>
        <p:spPr>
          <a:xfrm>
            <a:off x="6652950" y="3801276"/>
            <a:ext cx="0" cy="0"/>
          </a:xfrm>
          <a:prstGeom prst="straightConnector1">
            <a:avLst/>
          </a:prstGeom>
          <a:noFill/>
          <a:ln cap="flat" cmpd="sng" w="9525">
            <a:solidFill>
              <a:schemeClr val="accent4"/>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20"/>
              <a:t>Who is this now?</a:t>
            </a:r>
            <a:endParaRPr sz="2620"/>
          </a:p>
        </p:txBody>
      </p:sp>
      <p:sp>
        <p:nvSpPr>
          <p:cNvPr id="92" name="Google Shape;92;p16"/>
          <p:cNvSpPr txBox="1"/>
          <p:nvPr>
            <p:ph idx="1" type="body"/>
          </p:nvPr>
        </p:nvSpPr>
        <p:spPr>
          <a:xfrm>
            <a:off x="311700" y="1152475"/>
            <a:ext cx="8520600" cy="37902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1018"/>
              <a:buNone/>
            </a:pPr>
            <a:r>
              <a:rPr lang="en" sz="1765"/>
              <a:t>Hello! My name is Brandon Lueken</a:t>
            </a:r>
            <a:endParaRPr sz="1765"/>
          </a:p>
          <a:p>
            <a:pPr indent="-340677" lvl="0" marL="457200" rtl="0" algn="l">
              <a:lnSpc>
                <a:spcPct val="95000"/>
              </a:lnSpc>
              <a:spcBef>
                <a:spcPts val="1200"/>
              </a:spcBef>
              <a:spcAft>
                <a:spcPts val="0"/>
              </a:spcAft>
              <a:buSzPts val="1765"/>
              <a:buChar char="●"/>
            </a:pPr>
            <a:r>
              <a:rPr lang="en" sz="1765"/>
              <a:t>Director of Grant Development at Bellevue College, the largest community and technical college in Washington State</a:t>
            </a:r>
            <a:br>
              <a:rPr lang="en" sz="1765"/>
            </a:br>
            <a:endParaRPr sz="1765"/>
          </a:p>
          <a:p>
            <a:pPr indent="-340677" lvl="0" marL="457200" rtl="0" algn="l">
              <a:lnSpc>
                <a:spcPct val="95000"/>
              </a:lnSpc>
              <a:spcBef>
                <a:spcPts val="0"/>
              </a:spcBef>
              <a:spcAft>
                <a:spcPts val="0"/>
              </a:spcAft>
              <a:buSzPts val="1765"/>
              <a:buChar char="●"/>
            </a:pPr>
            <a:r>
              <a:rPr lang="en" sz="1765"/>
              <a:t>Lifelong reader and frequenter of bookstores</a:t>
            </a:r>
            <a:br>
              <a:rPr lang="en" sz="1765"/>
            </a:br>
            <a:endParaRPr sz="1765"/>
          </a:p>
          <a:p>
            <a:pPr indent="-340677" lvl="0" marL="457200" rtl="0" algn="l">
              <a:lnSpc>
                <a:spcPct val="95000"/>
              </a:lnSpc>
              <a:spcBef>
                <a:spcPts val="0"/>
              </a:spcBef>
              <a:spcAft>
                <a:spcPts val="0"/>
              </a:spcAft>
              <a:buSzPts val="1765"/>
              <a:buChar char="●"/>
            </a:pPr>
            <a:r>
              <a:rPr lang="en" sz="1765"/>
              <a:t>English major, with an emphasis in creative writing</a:t>
            </a:r>
            <a:br>
              <a:rPr lang="en" sz="1765"/>
            </a:br>
            <a:endParaRPr sz="1765"/>
          </a:p>
          <a:p>
            <a:pPr indent="-340677" lvl="0" marL="457200" rtl="0" algn="l">
              <a:lnSpc>
                <a:spcPct val="95000"/>
              </a:lnSpc>
              <a:spcBef>
                <a:spcPts val="0"/>
              </a:spcBef>
              <a:spcAft>
                <a:spcPts val="0"/>
              </a:spcAft>
              <a:buSzPts val="1765"/>
              <a:buChar char="●"/>
            </a:pPr>
            <a:r>
              <a:rPr lang="en" sz="1765"/>
              <a:t>Writing grants since 2016</a:t>
            </a:r>
            <a:br>
              <a:rPr lang="en" sz="1765"/>
            </a:br>
            <a:endParaRPr sz="1765"/>
          </a:p>
          <a:p>
            <a:pPr indent="-340677" lvl="0" marL="457200" rtl="0" algn="l">
              <a:lnSpc>
                <a:spcPct val="95000"/>
              </a:lnSpc>
              <a:spcBef>
                <a:spcPts val="0"/>
              </a:spcBef>
              <a:spcAft>
                <a:spcPts val="0"/>
              </a:spcAft>
              <a:buSzPts val="1765"/>
              <a:buChar char="●"/>
            </a:pPr>
            <a:r>
              <a:rPr lang="en" sz="1765"/>
              <a:t>Board Member and Secretary of Puget Sound Grantwriters Association (PSGA)</a:t>
            </a:r>
            <a:endParaRPr sz="1765"/>
          </a:p>
          <a:p>
            <a:pPr indent="0" lvl="0" marL="457200" rtl="0" algn="l">
              <a:lnSpc>
                <a:spcPct val="95000"/>
              </a:lnSpc>
              <a:spcBef>
                <a:spcPts val="1200"/>
              </a:spcBef>
              <a:spcAft>
                <a:spcPts val="0"/>
              </a:spcAft>
              <a:buSzPts val="1018"/>
              <a:buNone/>
            </a:pPr>
            <a:r>
              <a:t/>
            </a:r>
            <a:endParaRPr sz="1765"/>
          </a:p>
          <a:p>
            <a:pPr indent="0" lvl="0" marL="0" rtl="0" algn="l">
              <a:lnSpc>
                <a:spcPct val="95000"/>
              </a:lnSpc>
              <a:spcBef>
                <a:spcPts val="1200"/>
              </a:spcBef>
              <a:spcAft>
                <a:spcPts val="1200"/>
              </a:spcAft>
              <a:buSzPts val="1018"/>
              <a:buNone/>
            </a:pPr>
            <a:r>
              <a:t/>
            </a:r>
            <a:endParaRPr sz="1665"/>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Today’s Objectives</a:t>
            </a:r>
            <a:endParaRPr/>
          </a:p>
        </p:txBody>
      </p:sp>
      <p:sp>
        <p:nvSpPr>
          <p:cNvPr id="98" name="Google Shape;98;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Understand what a grant is and how you apply for a grant</a:t>
            </a:r>
            <a:br>
              <a:rPr lang="en" sz="2000"/>
            </a:br>
            <a:endParaRPr sz="2000"/>
          </a:p>
          <a:p>
            <a:pPr indent="-355600" lvl="0" marL="457200" rtl="0" algn="l">
              <a:spcBef>
                <a:spcPts val="0"/>
              </a:spcBef>
              <a:spcAft>
                <a:spcPts val="0"/>
              </a:spcAft>
              <a:buSzPts val="2000"/>
              <a:buChar char="●"/>
            </a:pPr>
            <a:r>
              <a:rPr lang="en" sz="2000"/>
              <a:t>Become familiar with the services a grant writer offers</a:t>
            </a:r>
            <a:br>
              <a:rPr lang="en" sz="2000"/>
            </a:br>
            <a:endParaRPr sz="2000"/>
          </a:p>
          <a:p>
            <a:pPr indent="-355600" lvl="0" marL="457200" rtl="0" algn="l">
              <a:spcBef>
                <a:spcPts val="0"/>
              </a:spcBef>
              <a:spcAft>
                <a:spcPts val="0"/>
              </a:spcAft>
              <a:buSzPts val="2000"/>
              <a:buChar char="●"/>
            </a:pPr>
            <a:r>
              <a:rPr lang="en" sz="2000"/>
              <a:t>Develop a basic understanding of grant development and management</a:t>
            </a:r>
            <a:br>
              <a:rPr lang="en" sz="2000"/>
            </a:br>
            <a:endParaRPr sz="2000"/>
          </a:p>
          <a:p>
            <a:pPr indent="-355600" lvl="0" marL="457200" rtl="0" algn="l">
              <a:spcBef>
                <a:spcPts val="0"/>
              </a:spcBef>
              <a:spcAft>
                <a:spcPts val="0"/>
              </a:spcAft>
              <a:buSzPts val="2000"/>
              <a:buChar char="●"/>
            </a:pPr>
            <a:r>
              <a:rPr lang="en" sz="2000"/>
              <a:t>Get practice developing a case for funding</a:t>
            </a:r>
            <a:endParaRPr sz="2000"/>
          </a:p>
          <a:p>
            <a:pPr indent="0" lvl="0" marL="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What is a grant anyway?</a:t>
            </a:r>
            <a:endParaRPr/>
          </a:p>
        </p:txBody>
      </p:sp>
      <p:sp>
        <p:nvSpPr>
          <p:cNvPr id="104" name="Google Shape;104;p18"/>
          <p:cNvSpPr txBox="1"/>
          <p:nvPr>
            <p:ph idx="1" type="body"/>
          </p:nvPr>
        </p:nvSpPr>
        <p:spPr>
          <a:xfrm>
            <a:off x="311700" y="1152475"/>
            <a:ext cx="4376100" cy="3499500"/>
          </a:xfrm>
          <a:prstGeom prst="rect">
            <a:avLst/>
          </a:prstGeom>
        </p:spPr>
        <p:txBody>
          <a:bodyPr anchorCtr="0" anchor="t" bIns="91425" lIns="91425" spcFirstLastPara="1" rIns="91425" wrap="square" tIns="182875">
            <a:normAutofit fontScale="92500" lnSpcReduction="20000"/>
          </a:bodyPr>
          <a:lstStyle/>
          <a:p>
            <a:pPr indent="-328453" lvl="0" marL="457200" rtl="0" algn="l">
              <a:lnSpc>
                <a:spcPct val="150000"/>
              </a:lnSpc>
              <a:spcBef>
                <a:spcPts val="0"/>
              </a:spcBef>
              <a:spcAft>
                <a:spcPts val="0"/>
              </a:spcAft>
              <a:buSzPct val="100000"/>
              <a:buChar char="●"/>
            </a:pPr>
            <a:r>
              <a:rPr lang="en" sz="1700"/>
              <a:t>A grant is a contract between a funder (grantor) and another organization (grantee/fundee) to fulfill a project or program</a:t>
            </a:r>
            <a:endParaRPr sz="1700"/>
          </a:p>
          <a:p>
            <a:pPr indent="-328453" lvl="0" marL="457200" rtl="0" algn="l">
              <a:lnSpc>
                <a:spcPct val="150000"/>
              </a:lnSpc>
              <a:spcBef>
                <a:spcPts val="0"/>
              </a:spcBef>
              <a:spcAft>
                <a:spcPts val="0"/>
              </a:spcAft>
              <a:buSzPct val="100000"/>
              <a:buChar char="●"/>
            </a:pPr>
            <a:r>
              <a:rPr lang="en" sz="1700"/>
              <a:t>Grants are NOT free money</a:t>
            </a:r>
            <a:endParaRPr sz="1700"/>
          </a:p>
          <a:p>
            <a:pPr indent="-328453" lvl="0" marL="457200" rtl="0" algn="l">
              <a:lnSpc>
                <a:spcPct val="150000"/>
              </a:lnSpc>
              <a:spcBef>
                <a:spcPts val="0"/>
              </a:spcBef>
              <a:spcAft>
                <a:spcPts val="0"/>
              </a:spcAft>
              <a:buSzPct val="100000"/>
              <a:buChar char="●"/>
            </a:pPr>
            <a:r>
              <a:rPr lang="en" sz="1700"/>
              <a:t>Grants can fund specific projects, or they can fund general operating expenses - we’ll get into in a bit</a:t>
            </a:r>
            <a:endParaRPr sz="1700"/>
          </a:p>
          <a:p>
            <a:pPr indent="-328453" lvl="0" marL="457200" rtl="0" algn="l">
              <a:lnSpc>
                <a:spcPct val="150000"/>
              </a:lnSpc>
              <a:spcBef>
                <a:spcPts val="0"/>
              </a:spcBef>
              <a:spcAft>
                <a:spcPts val="0"/>
              </a:spcAft>
              <a:buSzPct val="100000"/>
              <a:buChar char="●"/>
            </a:pPr>
            <a:r>
              <a:rPr lang="en" sz="1700"/>
              <a:t>Both for-profit and non-profit organizations can apply for grants </a:t>
            </a:r>
            <a:endParaRPr/>
          </a:p>
        </p:txBody>
      </p:sp>
      <p:pic>
        <p:nvPicPr>
          <p:cNvPr id="105" name="Google Shape;105;p18"/>
          <p:cNvPicPr preferRelativeResize="0"/>
          <p:nvPr/>
        </p:nvPicPr>
        <p:blipFill>
          <a:blip r:embed="rId3">
            <a:alphaModFix/>
          </a:blip>
          <a:stretch>
            <a:fillRect/>
          </a:stretch>
        </p:blipFill>
        <p:spPr>
          <a:xfrm>
            <a:off x="5102225" y="1396448"/>
            <a:ext cx="3390600" cy="2101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Alignment</a:t>
            </a:r>
            <a:endParaRPr/>
          </a:p>
        </p:txBody>
      </p:sp>
      <p:sp>
        <p:nvSpPr>
          <p:cNvPr id="111" name="Google Shape;111;p19"/>
          <p:cNvSpPr txBox="1"/>
          <p:nvPr>
            <p:ph idx="1" type="body"/>
          </p:nvPr>
        </p:nvSpPr>
        <p:spPr>
          <a:xfrm>
            <a:off x="311700" y="1152475"/>
            <a:ext cx="4371600" cy="34947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en" sz="2478"/>
              <a:t>Grant activities should be aligned with your organization’s priorities (mission &amp; strategic plan)</a:t>
            </a:r>
            <a:endParaRPr sz="2478"/>
          </a:p>
          <a:p>
            <a:pPr indent="0" lvl="0" marL="0" rtl="0" algn="l">
              <a:spcBef>
                <a:spcPts val="1200"/>
              </a:spcBef>
              <a:spcAft>
                <a:spcPts val="0"/>
              </a:spcAft>
              <a:buNone/>
            </a:pPr>
            <a:r>
              <a:rPr lang="en" sz="2478"/>
              <a:t>Proposed activities must then align with the funder’s priorities</a:t>
            </a:r>
            <a:endParaRPr sz="2478"/>
          </a:p>
          <a:p>
            <a:pPr indent="0" lvl="0" marL="0" rtl="0" algn="l">
              <a:spcBef>
                <a:spcPts val="1200"/>
              </a:spcBef>
              <a:spcAft>
                <a:spcPts val="0"/>
              </a:spcAft>
              <a:buNone/>
            </a:pPr>
            <a:r>
              <a:rPr lang="en" sz="2478"/>
              <a:t>Try to match like with like – literacy projects for literacy funders, academic success project for academic funders</a:t>
            </a:r>
            <a:endParaRPr sz="2478"/>
          </a:p>
          <a:p>
            <a:pPr indent="0" lvl="0" marL="0" rtl="0" algn="l">
              <a:spcBef>
                <a:spcPts val="1200"/>
              </a:spcBef>
              <a:spcAft>
                <a:spcPts val="0"/>
              </a:spcAft>
              <a:buNone/>
            </a:pPr>
            <a:r>
              <a:rPr lang="en" sz="2478"/>
              <a:t>Projects with weak alignment stand less of a chance of receiving funding</a:t>
            </a:r>
            <a:endParaRPr sz="2478"/>
          </a:p>
          <a:p>
            <a:pPr indent="0" lvl="0" marL="0" rtl="0" algn="l">
              <a:spcBef>
                <a:spcPts val="1200"/>
              </a:spcBef>
              <a:spcAft>
                <a:spcPts val="1200"/>
              </a:spcAft>
              <a:buNone/>
            </a:pPr>
            <a:r>
              <a:t/>
            </a:r>
            <a:endParaRPr/>
          </a:p>
        </p:txBody>
      </p:sp>
      <p:pic>
        <p:nvPicPr>
          <p:cNvPr id="112" name="Google Shape;112;p19"/>
          <p:cNvPicPr preferRelativeResize="0"/>
          <p:nvPr/>
        </p:nvPicPr>
        <p:blipFill>
          <a:blip r:embed="rId3">
            <a:alphaModFix/>
          </a:blip>
          <a:stretch>
            <a:fillRect/>
          </a:stretch>
        </p:blipFill>
        <p:spPr>
          <a:xfrm>
            <a:off x="4724400" y="1170125"/>
            <a:ext cx="4267200" cy="2400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260175" y="545275"/>
            <a:ext cx="79230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Avoid the Money Chase (or Catch-22)</a:t>
            </a:r>
            <a:endParaRPr/>
          </a:p>
        </p:txBody>
      </p:sp>
      <p:sp>
        <p:nvSpPr>
          <p:cNvPr id="118" name="Google Shape;118;p20"/>
          <p:cNvSpPr txBox="1"/>
          <p:nvPr>
            <p:ph idx="1" type="body"/>
          </p:nvPr>
        </p:nvSpPr>
        <p:spPr>
          <a:xfrm>
            <a:off x="311700" y="1389600"/>
            <a:ext cx="4723200" cy="34491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It can be tempting to alter your activities to pursue funding opportunities</a:t>
            </a:r>
            <a:br>
              <a:rPr lang="en" sz="1700"/>
            </a:br>
            <a:endParaRPr sz="1400"/>
          </a:p>
          <a:p>
            <a:pPr indent="-336550" lvl="0" marL="457200" rtl="0" algn="l">
              <a:spcBef>
                <a:spcPts val="0"/>
              </a:spcBef>
              <a:spcAft>
                <a:spcPts val="0"/>
              </a:spcAft>
              <a:buSzPts val="1700"/>
              <a:buChar char="●"/>
            </a:pPr>
            <a:r>
              <a:rPr lang="en" sz="1700"/>
              <a:t>If the activities are very new to your business, then this is called the Money Chase</a:t>
            </a:r>
            <a:br>
              <a:rPr lang="en" sz="1700"/>
            </a:br>
            <a:endParaRPr sz="1400"/>
          </a:p>
          <a:p>
            <a:pPr indent="-336550" lvl="0" marL="457200" rtl="0" algn="l">
              <a:spcBef>
                <a:spcPts val="0"/>
              </a:spcBef>
              <a:spcAft>
                <a:spcPts val="0"/>
              </a:spcAft>
              <a:buSzPts val="1700"/>
              <a:buChar char="●"/>
            </a:pPr>
            <a:r>
              <a:rPr lang="en" sz="1700"/>
              <a:t>Don’t Do It</a:t>
            </a:r>
            <a:br>
              <a:rPr lang="en" sz="1700"/>
            </a:br>
            <a:endParaRPr sz="1400"/>
          </a:p>
          <a:p>
            <a:pPr indent="-342900" lvl="0" marL="457200" rtl="0" algn="l">
              <a:spcBef>
                <a:spcPts val="0"/>
              </a:spcBef>
              <a:spcAft>
                <a:spcPts val="0"/>
              </a:spcAft>
              <a:buSzPts val="1800"/>
              <a:buChar char="●"/>
            </a:pPr>
            <a:r>
              <a:rPr lang="en" sz="1700"/>
              <a:t>WHY: You are changing your organization’s priorities and operations for hypothetical money (rather than </a:t>
            </a:r>
            <a:r>
              <a:rPr lang="en" sz="1800"/>
              <a:t>money in hand)</a:t>
            </a:r>
            <a:endParaRPr sz="1800"/>
          </a:p>
          <a:p>
            <a:pPr indent="0" lvl="0" marL="0" rtl="0" algn="l">
              <a:spcBef>
                <a:spcPts val="1200"/>
              </a:spcBef>
              <a:spcAft>
                <a:spcPts val="1200"/>
              </a:spcAft>
              <a:buNone/>
            </a:pPr>
            <a:r>
              <a:t/>
            </a:r>
            <a:endParaRPr/>
          </a:p>
        </p:txBody>
      </p:sp>
      <p:pic>
        <p:nvPicPr>
          <p:cNvPr id="119" name="Google Shape;119;p20"/>
          <p:cNvPicPr preferRelativeResize="0"/>
          <p:nvPr/>
        </p:nvPicPr>
        <p:blipFill>
          <a:blip r:embed="rId3">
            <a:alphaModFix/>
          </a:blip>
          <a:stretch>
            <a:fillRect/>
          </a:stretch>
        </p:blipFill>
        <p:spPr>
          <a:xfrm>
            <a:off x="5573150" y="1300975"/>
            <a:ext cx="2610025" cy="36917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Grants Are Based on Outcomes</a:t>
            </a:r>
            <a:endParaRPr/>
          </a:p>
        </p:txBody>
      </p:sp>
      <p:sp>
        <p:nvSpPr>
          <p:cNvPr id="125" name="Google Shape;125;p21"/>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lang="en" sz="1700"/>
              <a:t>Grantors expect to see tangible, measurable outcomes</a:t>
            </a:r>
            <a:br>
              <a:rPr lang="en" sz="1700"/>
            </a:br>
            <a:endParaRPr sz="1700"/>
          </a:p>
          <a:p>
            <a:pPr indent="-336550" lvl="0" marL="457200" rtl="0" algn="l">
              <a:spcBef>
                <a:spcPts val="0"/>
              </a:spcBef>
              <a:spcAft>
                <a:spcPts val="0"/>
              </a:spcAft>
              <a:buSzPts val="1700"/>
              <a:buChar char="●"/>
            </a:pPr>
            <a:r>
              <a:rPr lang="en" sz="1700"/>
              <a:t>For example:</a:t>
            </a:r>
            <a:endParaRPr sz="1700"/>
          </a:p>
          <a:p>
            <a:pPr indent="-336550" lvl="1" marL="914400" rtl="0" algn="l">
              <a:spcBef>
                <a:spcPts val="0"/>
              </a:spcBef>
              <a:spcAft>
                <a:spcPts val="0"/>
              </a:spcAft>
              <a:buSzPts val="1700"/>
              <a:buChar char="○"/>
            </a:pPr>
            <a:r>
              <a:rPr lang="en" sz="1700"/>
              <a:t>Increase in childhood literacy</a:t>
            </a:r>
            <a:endParaRPr sz="1700"/>
          </a:p>
          <a:p>
            <a:pPr indent="-336550" lvl="1" marL="914400" rtl="0" algn="l">
              <a:spcBef>
                <a:spcPts val="0"/>
              </a:spcBef>
              <a:spcAft>
                <a:spcPts val="0"/>
              </a:spcAft>
              <a:buSzPts val="1700"/>
              <a:buChar char="○"/>
            </a:pPr>
            <a:r>
              <a:rPr lang="en" sz="1700"/>
              <a:t>Increase in civic engagement</a:t>
            </a:r>
            <a:endParaRPr sz="1700"/>
          </a:p>
          <a:p>
            <a:pPr indent="-336550" lvl="1" marL="914400" rtl="0" algn="l">
              <a:spcBef>
                <a:spcPts val="0"/>
              </a:spcBef>
              <a:spcAft>
                <a:spcPts val="0"/>
              </a:spcAft>
              <a:buSzPts val="1700"/>
              <a:buChar char="○"/>
            </a:pPr>
            <a:r>
              <a:rPr lang="en" sz="1700"/>
              <a:t>Resurrecting extinct species</a:t>
            </a:r>
            <a:endParaRPr sz="1700"/>
          </a:p>
          <a:p>
            <a:pPr indent="0" lvl="0" marL="0" rtl="0" algn="l">
              <a:spcBef>
                <a:spcPts val="1200"/>
              </a:spcBef>
              <a:spcAft>
                <a:spcPts val="1200"/>
              </a:spcAft>
              <a:buNone/>
            </a:pPr>
            <a:r>
              <a:t/>
            </a:r>
            <a:endParaRPr/>
          </a:p>
        </p:txBody>
      </p:sp>
      <p:pic>
        <p:nvPicPr>
          <p:cNvPr id="126" name="Google Shape;126;p21"/>
          <p:cNvPicPr preferRelativeResize="0"/>
          <p:nvPr/>
        </p:nvPicPr>
        <p:blipFill>
          <a:blip r:embed="rId3">
            <a:alphaModFix/>
          </a:blip>
          <a:stretch>
            <a:fillRect/>
          </a:stretch>
        </p:blipFill>
        <p:spPr>
          <a:xfrm>
            <a:off x="4464000" y="1170125"/>
            <a:ext cx="4527600" cy="335473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i2023 Template">
  <a:themeElements>
    <a:clrScheme name="Simple Light">
      <a:dk1>
        <a:srgbClr val="35384D"/>
      </a:dk1>
      <a:lt1>
        <a:srgbClr val="FFFFFF"/>
      </a:lt1>
      <a:dk2>
        <a:srgbClr val="4D5079"/>
      </a:dk2>
      <a:lt2>
        <a:srgbClr val="E8E1D8"/>
      </a:lt2>
      <a:accent1>
        <a:srgbClr val="48BD9E"/>
      </a:accent1>
      <a:accent2>
        <a:srgbClr val="4D5079"/>
      </a:accent2>
      <a:accent3>
        <a:srgbClr val="019488"/>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