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Roboto"/>
      <p:regular r:id="rId38"/>
      <p:bold r:id="rId39"/>
      <p:italic r:id="rId40"/>
      <p:boldItalic r:id="rId41"/>
    </p:embeddedFont>
    <p:embeddedFont>
      <p:font typeface="Signika"/>
      <p:regular r:id="rId42"/>
      <p:bold r:id="rId43"/>
    </p:embeddedFont>
    <p:embeddedFont>
      <p:font typeface="Montserrat"/>
      <p:regular r:id="rId44"/>
      <p:bold r:id="rId45"/>
      <p:italic r:id="rId46"/>
      <p:boldItalic r:id="rId47"/>
    </p:embeddedFont>
    <p:embeddedFont>
      <p:font typeface="Signika SemiBold"/>
      <p:regular r:id="rId48"/>
      <p:bold r:id="rId49"/>
    </p:embeddedFont>
    <p:embeddedFont>
      <p:font typeface="Source Sans Pro"/>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C0DD295-1FFD-4EBA-BBB3-120D91AF4ACE}">
  <a:tblStyle styleId="{0C0DD295-1FFD-4EBA-BBB3-120D91AF4AC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Signika-regular.fntdata"/><Relationship Id="rId41" Type="http://schemas.openxmlformats.org/officeDocument/2006/relationships/font" Target="fonts/Roboto-boldItalic.fntdata"/><Relationship Id="rId44" Type="http://schemas.openxmlformats.org/officeDocument/2006/relationships/font" Target="fonts/Montserrat-regular.fntdata"/><Relationship Id="rId43" Type="http://schemas.openxmlformats.org/officeDocument/2006/relationships/font" Target="fonts/Signika-bold.fntdata"/><Relationship Id="rId46" Type="http://schemas.openxmlformats.org/officeDocument/2006/relationships/font" Target="fonts/Montserrat-italic.fntdata"/><Relationship Id="rId45"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SignikaSemiBold-regular.fntdata"/><Relationship Id="rId47" Type="http://schemas.openxmlformats.org/officeDocument/2006/relationships/font" Target="fonts/Montserrat-boldItalic.fntdata"/><Relationship Id="rId49" Type="http://schemas.openxmlformats.org/officeDocument/2006/relationships/font" Target="fonts/SignikaSemiBold-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SourceSansPro-bold.fntdata"/><Relationship Id="rId50" Type="http://schemas.openxmlformats.org/officeDocument/2006/relationships/font" Target="fonts/SourceSansPro-regular.fntdata"/><Relationship Id="rId53" Type="http://schemas.openxmlformats.org/officeDocument/2006/relationships/font" Target="fonts/SourceSansPro-boldItalic.fntdata"/><Relationship Id="rId52" Type="http://schemas.openxmlformats.org/officeDocument/2006/relationships/font" Target="fonts/SourceSansPro-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6f75fc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6f75fc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83d7a038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083d7a038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083d7a038f_0_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083d7a038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audit should give you a clear picture of what purpose each of your social accounts serves. If the purpose of an account isn’t clear, think about whether it’s worth keeping.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help you decide, ask yourself the following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Is my audience here?</a:t>
            </a:r>
            <a:endParaRPr/>
          </a:p>
          <a:p>
            <a:pPr indent="0" lvl="0" marL="0" rtl="0" algn="l">
              <a:spcBef>
                <a:spcPts val="0"/>
              </a:spcBef>
              <a:spcAft>
                <a:spcPts val="0"/>
              </a:spcAft>
              <a:buNone/>
            </a:pPr>
            <a:r>
              <a:rPr lang="en"/>
              <a:t>If so, how are they using this platform?</a:t>
            </a:r>
            <a:endParaRPr/>
          </a:p>
          <a:p>
            <a:pPr indent="0" lvl="0" marL="0" rtl="0" algn="l">
              <a:spcBef>
                <a:spcPts val="0"/>
              </a:spcBef>
              <a:spcAft>
                <a:spcPts val="0"/>
              </a:spcAft>
              <a:buNone/>
            </a:pPr>
            <a:r>
              <a:rPr lang="en"/>
              <a:t>Can I use this account to help achieve my goals?</a:t>
            </a:r>
            <a:endParaRPr/>
          </a:p>
          <a:p>
            <a:pPr indent="0" lvl="0" marL="0" rtl="0" algn="l">
              <a:spcBef>
                <a:spcPts val="0"/>
              </a:spcBef>
              <a:spcAft>
                <a:spcPts val="0"/>
              </a:spcAft>
              <a:buNone/>
            </a:pPr>
            <a:r>
              <a:rPr lang="en"/>
              <a:t>Asking these tough questions will keep your social media strategy focused.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083d7a038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083d7a038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083d7a038f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083d7a038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Reach KPIs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Reach KPIs measure how many users come across your social channels. These users might only interact with the channel passively — reach and engagement are two different things. Think of reach as a quantity measurement — reach data demonstrates your existing and potential audience, growth over time and brand awareness.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83d7a038f_0_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83d7a038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Measure Post Reach means different things across different platforms, but for FB and Instagram — the number of people who have seen your post. Different from impressions…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83d7a038f_0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083d7a038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Approval</a:t>
            </a:r>
            <a:r>
              <a:rPr lang="en"/>
              <a:t> actions are likes, saves, retweets, favoriting a post, etc.</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083d7a038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083d7a038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Approval actions are likes, saves, retweets, favoriting a post, etc.</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083d7a038f_0_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083d7a038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rate of your followers who are sharing your content with their own followers. This metric could include everything from shares and retweets, to repins and regrams. Basically, a high amplification rate shows that your followers want to be associated with your brand.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083d7a038f_0_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083d7a038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number of users who perform the actions outlined in your social media CTA (visit your website or landing page, subscribe to a mailing list, make a purchase, etc.) compared to the total number of clicks on that given post. A high conversion rate shows that your social media post delivered something valuable to your audience that made them act!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083d7a038f_0_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083d7a038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CTR is the percentage of people who viewed your post and clicked on the CTA (call to action) it included. This provides insight into whether your content captures your audience’s attention and inspires them to act.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dceff32b3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dceff32b3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083d7a038f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083d7a038f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083d7a038f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083d7a038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Instead of looking in each of the platforms, you could look to record the information all in one place!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Impressions. What this metric tells you: How many times your content is being seen. ...</a:t>
            </a:r>
            <a:endParaRPr/>
          </a:p>
          <a:p>
            <a:pPr indent="0" lvl="0" marL="0" rtl="0" algn="l">
              <a:spcBef>
                <a:spcPts val="0"/>
              </a:spcBef>
              <a:spcAft>
                <a:spcPts val="0"/>
              </a:spcAft>
              <a:buNone/>
            </a:pPr>
            <a:r>
              <a:rPr lang="en"/>
              <a:t>Reach. ...</a:t>
            </a:r>
            <a:endParaRPr/>
          </a:p>
          <a:p>
            <a:pPr indent="0" lvl="0" marL="0" rtl="0" algn="l">
              <a:spcBef>
                <a:spcPts val="0"/>
              </a:spcBef>
              <a:spcAft>
                <a:spcPts val="0"/>
              </a:spcAft>
              <a:buNone/>
            </a:pPr>
            <a:r>
              <a:rPr lang="en"/>
              <a:t>Engagements per follower. ...</a:t>
            </a:r>
            <a:endParaRPr/>
          </a:p>
          <a:p>
            <a:pPr indent="0" lvl="0" marL="0" rtl="0" algn="l">
              <a:spcBef>
                <a:spcPts val="0"/>
              </a:spcBef>
              <a:spcAft>
                <a:spcPts val="0"/>
              </a:spcAft>
              <a:buNone/>
            </a:pPr>
            <a:r>
              <a:rPr lang="en"/>
              <a:t>Follower growth. ...</a:t>
            </a:r>
            <a:endParaRPr/>
          </a:p>
          <a:p>
            <a:pPr indent="0" lvl="0" marL="0" rtl="0" algn="l">
              <a:spcBef>
                <a:spcPts val="0"/>
              </a:spcBef>
              <a:spcAft>
                <a:spcPts val="0"/>
              </a:spcAft>
              <a:buNone/>
            </a:pPr>
            <a:r>
              <a:rPr lang="en"/>
              <a:t>5. Comments received. ...</a:t>
            </a:r>
            <a:endParaRPr/>
          </a:p>
          <a:p>
            <a:pPr indent="0" lvl="0" marL="0" rtl="0" algn="l">
              <a:spcBef>
                <a:spcPts val="0"/>
              </a:spcBef>
              <a:spcAft>
                <a:spcPts val="0"/>
              </a:spcAft>
              <a:buNone/>
            </a:pPr>
            <a:r>
              <a:rPr lang="en"/>
              <a:t>Most engaged hashtags. ...</a:t>
            </a:r>
            <a:endParaRPr/>
          </a:p>
          <a:p>
            <a:pPr indent="0" lvl="0" marL="0" rtl="0" algn="l">
              <a:spcBef>
                <a:spcPts val="0"/>
              </a:spcBef>
              <a:spcAft>
                <a:spcPts val="0"/>
              </a:spcAft>
              <a:buNone/>
            </a:pPr>
            <a:r>
              <a:rPr lang="en"/>
              <a:t>Referral traffic. ...</a:t>
            </a:r>
            <a:endParaRPr/>
          </a:p>
          <a:p>
            <a:pPr indent="0" lvl="0" marL="0" rtl="0" algn="l">
              <a:spcBef>
                <a:spcPts val="0"/>
              </a:spcBef>
              <a:spcAft>
                <a:spcPts val="0"/>
              </a:spcAft>
              <a:buNone/>
            </a:pPr>
            <a:r>
              <a:rPr lang="en"/>
              <a:t>Instagram Stories metrics.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083d7a038f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083d7a038f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Engagement rate.</a:t>
            </a:r>
            <a:endParaRPr/>
          </a:p>
          <a:p>
            <a:pPr indent="0" lvl="0" marL="0" rtl="0" algn="l">
              <a:spcBef>
                <a:spcPts val="0"/>
              </a:spcBef>
              <a:spcAft>
                <a:spcPts val="0"/>
              </a:spcAft>
              <a:buNone/>
            </a:pPr>
            <a:r>
              <a:rPr lang="en"/>
              <a:t>Reach.</a:t>
            </a:r>
            <a:endParaRPr/>
          </a:p>
          <a:p>
            <a:pPr indent="0" lvl="0" marL="0" rtl="0" algn="l">
              <a:spcBef>
                <a:spcPts val="0"/>
              </a:spcBef>
              <a:spcAft>
                <a:spcPts val="0"/>
              </a:spcAft>
              <a:buNone/>
            </a:pPr>
            <a:r>
              <a:rPr lang="en"/>
              <a:t>Impressions.</a:t>
            </a:r>
            <a:endParaRPr/>
          </a:p>
          <a:p>
            <a:pPr indent="0" lvl="0" marL="0" rtl="0" algn="l">
              <a:spcBef>
                <a:spcPts val="0"/>
              </a:spcBef>
              <a:spcAft>
                <a:spcPts val="0"/>
              </a:spcAft>
              <a:buNone/>
            </a:pPr>
            <a:r>
              <a:rPr lang="en"/>
              <a:t>Followers growth.</a:t>
            </a:r>
            <a:endParaRPr/>
          </a:p>
          <a:p>
            <a:pPr indent="0" lvl="0" marL="0" rtl="0" algn="l">
              <a:spcBef>
                <a:spcPts val="0"/>
              </a:spcBef>
              <a:spcAft>
                <a:spcPts val="0"/>
              </a:spcAft>
              <a:buNone/>
            </a:pPr>
            <a:r>
              <a:rPr lang="en"/>
              <a:t>Click-Through Rate.</a:t>
            </a:r>
            <a:endParaRPr/>
          </a:p>
          <a:p>
            <a:pPr indent="0" lvl="0" marL="0" rtl="0" algn="l">
              <a:spcBef>
                <a:spcPts val="0"/>
              </a:spcBef>
              <a:spcAft>
                <a:spcPts val="0"/>
              </a:spcAft>
              <a:buNone/>
            </a:pPr>
            <a:r>
              <a:rPr lang="en"/>
              <a:t>Cost per Conversion.</a:t>
            </a:r>
            <a:endParaRPr/>
          </a:p>
          <a:p>
            <a:pPr indent="0" lvl="0" marL="0" rtl="0" algn="l">
              <a:spcBef>
                <a:spcPts val="0"/>
              </a:spcBef>
              <a:spcAft>
                <a:spcPts val="0"/>
              </a:spcAft>
              <a:buNone/>
            </a:pPr>
            <a:r>
              <a:rPr lang="en"/>
              <a:t>Cost per Thousand Impressions.</a:t>
            </a:r>
            <a:endParaRPr/>
          </a:p>
          <a:p>
            <a:pPr indent="0" lvl="0" marL="0" rtl="0" algn="l">
              <a:spcBef>
                <a:spcPts val="0"/>
              </a:spcBef>
              <a:spcAft>
                <a:spcPts val="0"/>
              </a:spcAft>
              <a:buNone/>
            </a:pPr>
            <a:r>
              <a:rPr lang="en"/>
              <a:t>Best time to post.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083d7a038f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083d7a038f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clickthroughs.</a:t>
            </a:r>
            <a:endParaRPr/>
          </a:p>
          <a:p>
            <a:pPr indent="0" lvl="0" marL="0" rtl="0" algn="l">
              <a:spcBef>
                <a:spcPts val="0"/>
              </a:spcBef>
              <a:spcAft>
                <a:spcPts val="0"/>
              </a:spcAft>
              <a:buNone/>
            </a:pPr>
            <a:r>
              <a:rPr lang="en"/>
              <a:t>Video views.</a:t>
            </a:r>
            <a:endParaRPr/>
          </a:p>
          <a:p>
            <a:pPr indent="0" lvl="0" marL="0" rtl="0" algn="l">
              <a:spcBef>
                <a:spcPts val="0"/>
              </a:spcBef>
              <a:spcAft>
                <a:spcPts val="0"/>
              </a:spcAft>
              <a:buNone/>
            </a:pPr>
            <a:r>
              <a:rPr lang="en"/>
              <a:t>Impressions by time of day.</a:t>
            </a:r>
            <a:endParaRPr/>
          </a:p>
          <a:p>
            <a:pPr indent="0" lvl="0" marL="0" rtl="0" algn="l">
              <a:spcBef>
                <a:spcPts val="0"/>
              </a:spcBef>
              <a:spcAft>
                <a:spcPts val="0"/>
              </a:spcAft>
              <a:buNone/>
            </a:pPr>
            <a:r>
              <a:rPr lang="en"/>
              <a:t>Top tweets.</a:t>
            </a:r>
            <a:endParaRPr/>
          </a:p>
          <a:p>
            <a:pPr indent="0" lvl="0" marL="0" rtl="0" algn="l">
              <a:spcBef>
                <a:spcPts val="0"/>
              </a:spcBef>
              <a:spcAft>
                <a:spcPts val="0"/>
              </a:spcAft>
              <a:buNone/>
            </a:pPr>
            <a:r>
              <a:rPr lang="en"/>
              <a:t>Conversions.</a:t>
            </a:r>
            <a:endParaRPr/>
          </a:p>
          <a:p>
            <a:pPr indent="0" lvl="0" marL="0" rtl="0" algn="l">
              <a:spcBef>
                <a:spcPts val="0"/>
              </a:spcBef>
              <a:spcAft>
                <a:spcPts val="0"/>
              </a:spcAft>
              <a:buNone/>
            </a:pPr>
            <a:r>
              <a:rPr lang="en"/>
              <a:t>Demographics.</a:t>
            </a:r>
            <a:endParaRPr/>
          </a:p>
          <a:p>
            <a:pPr indent="0" lvl="0" marL="0" rtl="0" algn="l">
              <a:spcBef>
                <a:spcPts val="0"/>
              </a:spcBef>
              <a:spcAft>
                <a:spcPts val="0"/>
              </a:spcAft>
              <a:buNone/>
            </a:pPr>
            <a:r>
              <a:rPr lang="en"/>
              <a:t>Top mention.</a:t>
            </a:r>
            <a:endParaRPr/>
          </a:p>
          <a:p>
            <a:pPr indent="0" lvl="0" marL="0" rtl="0" algn="l">
              <a:spcBef>
                <a:spcPts val="0"/>
              </a:spcBef>
              <a:spcAft>
                <a:spcPts val="0"/>
              </a:spcAft>
              <a:buNone/>
            </a:pPr>
            <a:r>
              <a:rPr lang="en"/>
              <a:t>Like rate.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083d7a038f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083d7a038f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Views.</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Impressions.</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Impressions Click-Through Rate.</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Watch Time.</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Average Percentage Viewed.</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Average View Duration.</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Returning Viewers.</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Unique Viewers.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083d7a038f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083d7a038f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Engagement.</a:t>
            </a:r>
            <a:endParaRPr/>
          </a:p>
          <a:p>
            <a:pPr indent="0" lvl="0" marL="0" rtl="0" algn="l">
              <a:spcBef>
                <a:spcPts val="0"/>
              </a:spcBef>
              <a:spcAft>
                <a:spcPts val="0"/>
              </a:spcAft>
              <a:buNone/>
            </a:pPr>
            <a:r>
              <a:rPr lang="en"/>
              <a:t>Reach.</a:t>
            </a:r>
            <a:endParaRPr/>
          </a:p>
          <a:p>
            <a:pPr indent="0" lvl="0" marL="0" rtl="0" algn="l">
              <a:spcBef>
                <a:spcPts val="0"/>
              </a:spcBef>
              <a:spcAft>
                <a:spcPts val="0"/>
              </a:spcAft>
              <a:buNone/>
            </a:pPr>
            <a:r>
              <a:rPr lang="en"/>
              <a:t>Impressions.</a:t>
            </a:r>
            <a:endParaRPr/>
          </a:p>
          <a:p>
            <a:pPr indent="0" lvl="0" marL="0" rtl="0" algn="l">
              <a:spcBef>
                <a:spcPts val="0"/>
              </a:spcBef>
              <a:spcAft>
                <a:spcPts val="0"/>
              </a:spcAft>
              <a:buNone/>
            </a:pPr>
            <a:r>
              <a:rPr lang="en"/>
              <a:t>Followers growth.</a:t>
            </a:r>
            <a:endParaRPr/>
          </a:p>
          <a:p>
            <a:pPr indent="0" lvl="0" marL="0" rtl="0" algn="l">
              <a:spcBef>
                <a:spcPts val="0"/>
              </a:spcBef>
              <a:spcAft>
                <a:spcPts val="0"/>
              </a:spcAft>
              <a:buNone/>
            </a:pPr>
            <a:r>
              <a:rPr lang="en"/>
              <a:t>Clicks and click-through rate.</a:t>
            </a:r>
            <a:endParaRPr/>
          </a:p>
          <a:p>
            <a:pPr indent="0" lvl="0" marL="0" rtl="0" algn="l">
              <a:spcBef>
                <a:spcPts val="0"/>
              </a:spcBef>
              <a:spcAft>
                <a:spcPts val="0"/>
              </a:spcAft>
              <a:buNone/>
            </a:pPr>
            <a:r>
              <a:rPr lang="en"/>
              <a:t>Video views.</a:t>
            </a:r>
            <a:endParaRPr/>
          </a:p>
          <a:p>
            <a:pPr indent="0" lvl="0" marL="0" rtl="0" algn="l">
              <a:spcBef>
                <a:spcPts val="0"/>
              </a:spcBef>
              <a:spcAft>
                <a:spcPts val="0"/>
              </a:spcAft>
              <a:buNone/>
            </a:pPr>
            <a:r>
              <a:rPr lang="en"/>
              <a:t>Traffic metrics.</a:t>
            </a:r>
            <a:endParaRPr/>
          </a:p>
          <a:p>
            <a:pPr indent="0" lvl="0" marL="0" rtl="0" algn="l">
              <a:spcBef>
                <a:spcPts val="0"/>
              </a:spcBef>
              <a:spcAft>
                <a:spcPts val="0"/>
              </a:spcAft>
              <a:buNone/>
            </a:pPr>
            <a:r>
              <a:rPr lang="en"/>
              <a:t>Demographics.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083d7a038f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083d7a038f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Engagement Rate by Follower. ...</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Engagement Total. ...</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Hashtags per Video. ...</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Monthly Follower Growth Rate. ...</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Videos with Mentions. ...</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Videos per Week. ...</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Views per Follower. ...</a:t>
            </a:r>
            <a:endParaRPr sz="1200">
              <a:solidFill>
                <a:srgbClr val="202124"/>
              </a:solidFill>
              <a:highlight>
                <a:srgbClr val="FFFFFF"/>
              </a:highlight>
              <a:latin typeface="Roboto"/>
              <a:ea typeface="Roboto"/>
              <a:cs typeface="Roboto"/>
              <a:sym typeface="Roboto"/>
            </a:endParaRPr>
          </a:p>
          <a:p>
            <a:pPr indent="-304800" lvl="0" marL="457200" rtl="0" algn="l">
              <a:lnSpc>
                <a:spcPct val="115000"/>
              </a:lnSpc>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Engagement.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083d7a038f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083d7a038f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083d7a038f_0_4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083d7a038f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083d7a038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083d7a038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dceff32b39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dceff32b3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083d7a038f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083d7a038f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dceff32b39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dceff32b39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6f75fc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6f75fc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6f75fc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6f75fc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50">
                <a:solidFill>
                  <a:srgbClr val="012A3A"/>
                </a:solidFill>
                <a:highlight>
                  <a:srgbClr val="FFFFFF"/>
                </a:highlight>
                <a:latin typeface="Montserrat"/>
                <a:ea typeface="Montserrat"/>
                <a:cs typeface="Montserrat"/>
                <a:sym typeface="Montserrat"/>
              </a:rPr>
              <a:t>Start developing a successful social media marketing plan by writing down at least three goals for social media.</a:t>
            </a:r>
            <a:endParaRPr sz="1350">
              <a:solidFill>
                <a:srgbClr val="012A3A"/>
              </a:solidFill>
              <a:highlight>
                <a:srgbClr val="FFFFFF"/>
              </a:highlight>
              <a:latin typeface="Montserrat"/>
              <a:ea typeface="Montserrat"/>
              <a:cs typeface="Montserrat"/>
              <a:sym typeface="Montserrat"/>
            </a:endParaRPr>
          </a:p>
          <a:p>
            <a:pPr indent="0" lvl="0" marL="0" rtl="0" algn="l">
              <a:lnSpc>
                <a:spcPct val="115000"/>
              </a:lnSpc>
              <a:spcBef>
                <a:spcPts val="2000"/>
              </a:spcBef>
              <a:spcAft>
                <a:spcPts val="2000"/>
              </a:spcAft>
              <a:buNone/>
            </a:pPr>
            <a:r>
              <a:rPr lang="en" sz="1350">
                <a:solidFill>
                  <a:srgbClr val="012A3A"/>
                </a:solidFill>
                <a:highlight>
                  <a:srgbClr val="FFFFFF"/>
                </a:highlight>
                <a:latin typeface="Montserrat"/>
                <a:ea typeface="Montserrat"/>
                <a:cs typeface="Montserrat"/>
                <a:sym typeface="Montserrat"/>
              </a:rPr>
              <a:t>It’s easy to get overwhelmed by deciding what to post and which metrics to track, but you need to focus on what you want to get out of social media to begin with. Don’t just start posting and tracking everything: match your goals to your business, and your metrics to your goals.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6f75fceb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6f75fce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Compile Audience Data from sources like Facebook, Google Analytics and even your own customer data base!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Messages and stories that resonate, generate interest, and engage customers in the journey!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c6f75fceb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c6f75fce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c6f75fce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c6f75fce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you aren’t ALWAYS comparing yourself to the competition — it can be a distraction. I’d say checking in on a monthly basis is healthy. Otherwise, focus on your own strategy and results.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c6f75fce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c6f75fce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2023 PPT Templat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0" y="2689800"/>
            <a:ext cx="8520600" cy="84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6187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b="0"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4" name="Google Shape;54;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11"/>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8" name="Google Shape;58;p12"/>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6" name="Google Shape;16;p3"/>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7" name="Google Shape;27;p5"/>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1" name="Google Shape;31;p6"/>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0" name="Google Shape;40;p8"/>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 name="Google Shape;44;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6" name="Google Shape;46;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9" name="Google Shape;4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0" name="Google Shape;50;p10"/>
          <p:cNvPicPr preferRelativeResize="0"/>
          <p:nvPr/>
        </p:nvPicPr>
        <p:blipFill>
          <a:blip r:embed="rId2">
            <a:alphaModFix/>
          </a:blip>
          <a:stretch>
            <a:fillRect/>
          </a:stretch>
        </p:blipFill>
        <p:spPr>
          <a:xfrm>
            <a:off x="0" y="6"/>
            <a:ext cx="9143997" cy="43309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Signika"/>
              <a:buNone/>
              <a:defRPr sz="2800">
                <a:solidFill>
                  <a:schemeClr val="dk1"/>
                </a:solidFill>
                <a:latin typeface="Signika"/>
                <a:ea typeface="Signika"/>
                <a:cs typeface="Signika"/>
                <a:sym typeface="Signik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ignika"/>
              <a:buChar char="●"/>
              <a:defRPr b="1" sz="1800">
                <a:solidFill>
                  <a:schemeClr val="dk2"/>
                </a:solidFill>
                <a:latin typeface="Signika"/>
                <a:ea typeface="Signika"/>
                <a:cs typeface="Signika"/>
                <a:sym typeface="Signika"/>
              </a:defRPr>
            </a:lvl1pPr>
            <a:lvl2pPr indent="-317500" lvl="1" marL="9144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2pPr>
            <a:lvl3pPr indent="-317500" lvl="2" marL="13716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3pPr>
            <a:lvl4pPr indent="-317500" lvl="3" marL="18288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4pPr>
            <a:lvl5pPr indent="-317500" lvl="4" marL="22860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5pPr>
            <a:lvl6pPr indent="-317500" lvl="5" marL="27432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6pPr>
            <a:lvl7pPr indent="-317500" lvl="6" marL="32004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7pPr>
            <a:lvl8pPr indent="-317500" lvl="7" marL="36576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8pPr>
            <a:lvl9pPr indent="-317500" lvl="8" marL="4114800">
              <a:lnSpc>
                <a:spcPct val="115000"/>
              </a:lnSpc>
              <a:spcBef>
                <a:spcPts val="0"/>
              </a:spcBef>
              <a:spcAft>
                <a:spcPts val="0"/>
              </a:spcAft>
              <a:buClr>
                <a:schemeClr val="dk2"/>
              </a:buClr>
              <a:buSzPts val="1400"/>
              <a:buFont typeface="Signika"/>
              <a:buChar char="■"/>
              <a:defRPr>
                <a:solidFill>
                  <a:schemeClr val="dk2"/>
                </a:solidFill>
                <a:latin typeface="Signika"/>
                <a:ea typeface="Signika"/>
                <a:cs typeface="Signika"/>
                <a:sym typeface="Signik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800">
                <a:solidFill>
                  <a:schemeClr val="dk2"/>
                </a:solidFill>
                <a:latin typeface="Signika SemiBold"/>
                <a:ea typeface="Signika SemiBold"/>
                <a:cs typeface="Signika SemiBold"/>
                <a:sym typeface="Signika SemiBold"/>
              </a:defRPr>
            </a:lvl1pPr>
            <a:lvl2pPr lvl="1" algn="r">
              <a:buNone/>
              <a:defRPr sz="1800">
                <a:solidFill>
                  <a:schemeClr val="dk2"/>
                </a:solidFill>
                <a:latin typeface="Signika SemiBold"/>
                <a:ea typeface="Signika SemiBold"/>
                <a:cs typeface="Signika SemiBold"/>
                <a:sym typeface="Signika SemiBold"/>
              </a:defRPr>
            </a:lvl2pPr>
            <a:lvl3pPr lvl="2" algn="r">
              <a:buNone/>
              <a:defRPr sz="1800">
                <a:solidFill>
                  <a:schemeClr val="dk2"/>
                </a:solidFill>
                <a:latin typeface="Signika SemiBold"/>
                <a:ea typeface="Signika SemiBold"/>
                <a:cs typeface="Signika SemiBold"/>
                <a:sym typeface="Signika SemiBold"/>
              </a:defRPr>
            </a:lvl3pPr>
            <a:lvl4pPr lvl="3" algn="r">
              <a:buNone/>
              <a:defRPr sz="1800">
                <a:solidFill>
                  <a:schemeClr val="dk2"/>
                </a:solidFill>
                <a:latin typeface="Signika SemiBold"/>
                <a:ea typeface="Signika SemiBold"/>
                <a:cs typeface="Signika SemiBold"/>
                <a:sym typeface="Signika SemiBold"/>
              </a:defRPr>
            </a:lvl4pPr>
            <a:lvl5pPr lvl="4" algn="r">
              <a:buNone/>
              <a:defRPr sz="1800">
                <a:solidFill>
                  <a:schemeClr val="dk2"/>
                </a:solidFill>
                <a:latin typeface="Signika SemiBold"/>
                <a:ea typeface="Signika SemiBold"/>
                <a:cs typeface="Signika SemiBold"/>
                <a:sym typeface="Signika SemiBold"/>
              </a:defRPr>
            </a:lvl5pPr>
            <a:lvl6pPr lvl="5" algn="r">
              <a:buNone/>
              <a:defRPr sz="1800">
                <a:solidFill>
                  <a:schemeClr val="dk2"/>
                </a:solidFill>
                <a:latin typeface="Signika SemiBold"/>
                <a:ea typeface="Signika SemiBold"/>
                <a:cs typeface="Signika SemiBold"/>
                <a:sym typeface="Signika SemiBold"/>
              </a:defRPr>
            </a:lvl6pPr>
            <a:lvl7pPr lvl="6" algn="r">
              <a:buNone/>
              <a:defRPr sz="1800">
                <a:solidFill>
                  <a:schemeClr val="dk2"/>
                </a:solidFill>
                <a:latin typeface="Signika SemiBold"/>
                <a:ea typeface="Signika SemiBold"/>
                <a:cs typeface="Signika SemiBold"/>
                <a:sym typeface="Signika SemiBold"/>
              </a:defRPr>
            </a:lvl7pPr>
            <a:lvl8pPr lvl="7" algn="r">
              <a:buNone/>
              <a:defRPr sz="1800">
                <a:solidFill>
                  <a:schemeClr val="dk2"/>
                </a:solidFill>
                <a:latin typeface="Signika SemiBold"/>
                <a:ea typeface="Signika SemiBold"/>
                <a:cs typeface="Signika SemiBold"/>
                <a:sym typeface="Signika SemiBold"/>
              </a:defRPr>
            </a:lvl8pPr>
            <a:lvl9pPr lvl="8" algn="r">
              <a:buNone/>
              <a:defRPr sz="1800">
                <a:solidFill>
                  <a:schemeClr val="dk2"/>
                </a:solidFill>
                <a:latin typeface="Signika SemiBold"/>
                <a:ea typeface="Signika SemiBold"/>
                <a:cs typeface="Signika SemiBold"/>
                <a:sym typeface="Signika SemiBo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311700" y="2689800"/>
            <a:ext cx="8520600" cy="847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Your Social Media Marketing Plan</a:t>
            </a:r>
            <a:endParaRPr/>
          </a:p>
        </p:txBody>
      </p:sp>
      <p:sp>
        <p:nvSpPr>
          <p:cNvPr id="64" name="Google Shape;64;p13"/>
          <p:cNvSpPr txBox="1"/>
          <p:nvPr>
            <p:ph idx="1" type="subTitle"/>
          </p:nvPr>
        </p:nvSpPr>
        <p:spPr>
          <a:xfrm>
            <a:off x="311700" y="36094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Created by Christina Ciampa</a:t>
            </a:r>
            <a:endParaRPr/>
          </a:p>
        </p:txBody>
      </p:sp>
      <p:sp>
        <p:nvSpPr>
          <p:cNvPr id="65" name="Google Shape;65;p13"/>
          <p:cNvSpPr txBox="1"/>
          <p:nvPr/>
        </p:nvSpPr>
        <p:spPr>
          <a:xfrm>
            <a:off x="1996175" y="4346025"/>
            <a:ext cx="5340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019488"/>
                </a:solidFill>
                <a:highlight>
                  <a:srgbClr val="FFFFFF"/>
                </a:highlight>
                <a:latin typeface="Signika"/>
                <a:ea typeface="Signika"/>
                <a:cs typeface="Signika"/>
                <a:sym typeface="Signika"/>
              </a:rPr>
              <a:t>Thursday, February 23 | Room 605 &amp; 610 | 9:25 AM to 10:25 AM</a:t>
            </a:r>
            <a:endParaRPr b="1">
              <a:solidFill>
                <a:srgbClr val="0194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Social Media Audit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ph idx="4294967295" type="title"/>
          </p:nvPr>
        </p:nvSpPr>
        <p:spPr>
          <a:xfrm>
            <a:off x="311700" y="601100"/>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Social Media Audit</a:t>
            </a:r>
            <a:endParaRPr/>
          </a:p>
        </p:txBody>
      </p:sp>
      <p:sp>
        <p:nvSpPr>
          <p:cNvPr id="160" name="Google Shape;160;p23"/>
          <p:cNvSpPr txBox="1"/>
          <p:nvPr>
            <p:ph idx="4294967295" type="body"/>
          </p:nvPr>
        </p:nvSpPr>
        <p:spPr>
          <a:xfrm>
            <a:off x="311700" y="1271401"/>
            <a:ext cx="3853200" cy="5244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2400">
                <a:solidFill>
                  <a:schemeClr val="accent5"/>
                </a:solidFill>
              </a:rPr>
              <a:t>Questions</a:t>
            </a:r>
            <a:r>
              <a:rPr lang="en" sz="2400">
                <a:solidFill>
                  <a:schemeClr val="accent5"/>
                </a:solidFill>
              </a:rPr>
              <a:t> to Ask</a:t>
            </a:r>
            <a:endParaRPr sz="2400">
              <a:solidFill>
                <a:schemeClr val="accent5"/>
              </a:solidFill>
            </a:endParaRPr>
          </a:p>
        </p:txBody>
      </p:sp>
      <p:cxnSp>
        <p:nvCxnSpPr>
          <p:cNvPr id="161" name="Google Shape;161;p23"/>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162" name="Google Shape;162;p23"/>
          <p:cNvSpPr txBox="1"/>
          <p:nvPr>
            <p:ph idx="4294967295" type="body"/>
          </p:nvPr>
        </p:nvSpPr>
        <p:spPr>
          <a:xfrm>
            <a:off x="311700" y="1916330"/>
            <a:ext cx="3853200" cy="2753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What’s working, and what’s not?</a:t>
            </a:r>
            <a:endParaRPr sz="1600"/>
          </a:p>
          <a:p>
            <a:pPr indent="-330200" lvl="0" marL="457200" rtl="0" algn="l">
              <a:spcBef>
                <a:spcPts val="0"/>
              </a:spcBef>
              <a:spcAft>
                <a:spcPts val="0"/>
              </a:spcAft>
              <a:buSzPts val="1600"/>
              <a:buChar char="●"/>
            </a:pPr>
            <a:r>
              <a:rPr lang="en" sz="1600"/>
              <a:t>Who is engaging with you?</a:t>
            </a:r>
            <a:endParaRPr sz="1600"/>
          </a:p>
          <a:p>
            <a:pPr indent="-330200" lvl="0" marL="457200" rtl="0" algn="l">
              <a:spcBef>
                <a:spcPts val="0"/>
              </a:spcBef>
              <a:spcAft>
                <a:spcPts val="0"/>
              </a:spcAft>
              <a:buSzPts val="1600"/>
              <a:buChar char="●"/>
            </a:pPr>
            <a:r>
              <a:rPr lang="en" sz="1600"/>
              <a:t>What are your most valuable partnerships?</a:t>
            </a:r>
            <a:endParaRPr sz="1600"/>
          </a:p>
          <a:p>
            <a:pPr indent="-330200" lvl="0" marL="457200" rtl="0" algn="l">
              <a:spcBef>
                <a:spcPts val="0"/>
              </a:spcBef>
              <a:spcAft>
                <a:spcPts val="0"/>
              </a:spcAft>
              <a:buSzPts val="1600"/>
              <a:buChar char="●"/>
            </a:pPr>
            <a:r>
              <a:rPr lang="en" sz="1600"/>
              <a:t>Which networks does your target audience use?</a:t>
            </a:r>
            <a:endParaRPr sz="1600"/>
          </a:p>
          <a:p>
            <a:pPr indent="-330200" lvl="0" marL="457200" rtl="0" algn="l">
              <a:spcBef>
                <a:spcPts val="0"/>
              </a:spcBef>
              <a:spcAft>
                <a:spcPts val="0"/>
              </a:spcAft>
              <a:buSzPts val="1600"/>
              <a:buChar char="●"/>
            </a:pPr>
            <a:r>
              <a:rPr lang="en" sz="1600"/>
              <a:t>How does your social media presence compare to the competition?</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Social Media Metrics to Consider Tracking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idx="4294967295" type="title"/>
          </p:nvPr>
        </p:nvSpPr>
        <p:spPr>
          <a:xfrm>
            <a:off x="227775" y="512925"/>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Awareness Metric: Growth Rate Percentage</a:t>
            </a:r>
            <a:endParaRPr/>
          </a:p>
        </p:txBody>
      </p:sp>
      <p:cxnSp>
        <p:nvCxnSpPr>
          <p:cNvPr id="173" name="Google Shape;173;p25"/>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174" name="Google Shape;174;p25"/>
          <p:cNvSpPr txBox="1"/>
          <p:nvPr/>
        </p:nvSpPr>
        <p:spPr>
          <a:xfrm>
            <a:off x="1310850" y="2242025"/>
            <a:ext cx="6522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oboto"/>
                <a:ea typeface="Roboto"/>
                <a:cs typeface="Roboto"/>
                <a:sym typeface="Roboto"/>
              </a:rPr>
              <a:t>Net New Followers</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___________________   x 100 = Growth Rate Percentage</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Total Audience </a:t>
            </a:r>
            <a:endParaRPr b="1" sz="20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idx="4294967295" type="title"/>
          </p:nvPr>
        </p:nvSpPr>
        <p:spPr>
          <a:xfrm>
            <a:off x="311700" y="524900"/>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Awareness Metric: Post Reach Percentage</a:t>
            </a:r>
            <a:endParaRPr/>
          </a:p>
        </p:txBody>
      </p:sp>
      <p:cxnSp>
        <p:nvCxnSpPr>
          <p:cNvPr id="180" name="Google Shape;180;p26"/>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181" name="Google Shape;181;p26"/>
          <p:cNvSpPr txBox="1"/>
          <p:nvPr/>
        </p:nvSpPr>
        <p:spPr>
          <a:xfrm>
            <a:off x="1310850" y="2242025"/>
            <a:ext cx="6522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oboto"/>
                <a:ea typeface="Roboto"/>
                <a:cs typeface="Roboto"/>
                <a:sym typeface="Roboto"/>
              </a:rPr>
              <a:t>Measure Post Reach</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___________________   x 100 = Post Reach Percentage</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Total Followers </a:t>
            </a:r>
            <a:endParaRPr b="1" sz="20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idx="4294967295" type="title"/>
          </p:nvPr>
        </p:nvSpPr>
        <p:spPr>
          <a:xfrm>
            <a:off x="311700" y="524900"/>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Engagement</a:t>
            </a:r>
            <a:r>
              <a:rPr lang="en"/>
              <a:t> Metrics: </a:t>
            </a:r>
            <a:r>
              <a:rPr lang="en"/>
              <a:t>Applause</a:t>
            </a:r>
            <a:r>
              <a:rPr lang="en"/>
              <a:t> Rate</a:t>
            </a:r>
            <a:endParaRPr/>
          </a:p>
        </p:txBody>
      </p:sp>
      <p:cxnSp>
        <p:nvCxnSpPr>
          <p:cNvPr id="187" name="Google Shape;187;p27"/>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188" name="Google Shape;188;p27"/>
          <p:cNvSpPr txBox="1"/>
          <p:nvPr/>
        </p:nvSpPr>
        <p:spPr>
          <a:xfrm>
            <a:off x="1310850" y="2242025"/>
            <a:ext cx="7237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oboto"/>
                <a:ea typeface="Roboto"/>
                <a:cs typeface="Roboto"/>
                <a:sym typeface="Roboto"/>
              </a:rPr>
              <a:t>Total Approval Actions</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___________________  	 	x 100 = Applause Rate Percentage</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Total Followers </a:t>
            </a:r>
            <a:endParaRPr b="1" sz="20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idx="4294967295" type="title"/>
          </p:nvPr>
        </p:nvSpPr>
        <p:spPr>
          <a:xfrm>
            <a:off x="311700" y="524900"/>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00"/>
              <a:t>Engagement Metrics: A</a:t>
            </a:r>
            <a:r>
              <a:rPr lang="en" sz="2900"/>
              <a:t>verage Engagement Rate</a:t>
            </a:r>
            <a:endParaRPr sz="2900"/>
          </a:p>
        </p:txBody>
      </p:sp>
      <p:cxnSp>
        <p:nvCxnSpPr>
          <p:cNvPr id="194" name="Google Shape;194;p28"/>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195" name="Google Shape;195;p28"/>
          <p:cNvSpPr txBox="1"/>
          <p:nvPr/>
        </p:nvSpPr>
        <p:spPr>
          <a:xfrm>
            <a:off x="689575" y="2254025"/>
            <a:ext cx="8680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oboto"/>
                <a:ea typeface="Roboto"/>
                <a:cs typeface="Roboto"/>
                <a:sym typeface="Roboto"/>
              </a:rPr>
              <a:t>Total </a:t>
            </a:r>
            <a:r>
              <a:rPr b="1" lang="en" sz="2000">
                <a:solidFill>
                  <a:schemeClr val="dk1"/>
                </a:solidFill>
                <a:latin typeface="Roboto"/>
                <a:ea typeface="Roboto"/>
                <a:cs typeface="Roboto"/>
                <a:sym typeface="Roboto"/>
              </a:rPr>
              <a:t>Likes, Comments, </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and Share</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___________________       x 100 = A</a:t>
            </a:r>
            <a:r>
              <a:rPr b="1" lang="en" sz="2000">
                <a:solidFill>
                  <a:schemeClr val="dk1"/>
                </a:solidFill>
                <a:latin typeface="Roboto"/>
                <a:ea typeface="Roboto"/>
                <a:cs typeface="Roboto"/>
                <a:sym typeface="Roboto"/>
              </a:rPr>
              <a:t>verage Engagement</a:t>
            </a:r>
            <a:r>
              <a:rPr b="1" lang="en" sz="2000">
                <a:solidFill>
                  <a:schemeClr val="dk1"/>
                </a:solidFill>
                <a:latin typeface="Roboto"/>
                <a:ea typeface="Roboto"/>
                <a:cs typeface="Roboto"/>
                <a:sym typeface="Roboto"/>
              </a:rPr>
              <a:t> Rate</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Total Followers </a:t>
            </a:r>
            <a:endParaRPr b="1" sz="2000">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idx="4294967295" type="title"/>
          </p:nvPr>
        </p:nvSpPr>
        <p:spPr>
          <a:xfrm>
            <a:off x="311700" y="524900"/>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00"/>
              <a:t>Engagement Metrics: Amplification Rate</a:t>
            </a:r>
            <a:endParaRPr sz="2900"/>
          </a:p>
        </p:txBody>
      </p:sp>
      <p:cxnSp>
        <p:nvCxnSpPr>
          <p:cNvPr id="201" name="Google Shape;201;p29"/>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202" name="Google Shape;202;p29"/>
          <p:cNvSpPr txBox="1"/>
          <p:nvPr/>
        </p:nvSpPr>
        <p:spPr>
          <a:xfrm>
            <a:off x="251775" y="2242025"/>
            <a:ext cx="8680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oboto"/>
                <a:ea typeface="Roboto"/>
                <a:cs typeface="Roboto"/>
                <a:sym typeface="Roboto"/>
              </a:rPr>
              <a:t>Total Post Shares</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___________________      x 100 = Amplification Rate Percentage</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Total Followers </a:t>
            </a:r>
            <a:endParaRPr b="1" sz="2000">
              <a:solidFill>
                <a:schemeClr val="dk1"/>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idx="4294967295" type="title"/>
          </p:nvPr>
        </p:nvSpPr>
        <p:spPr>
          <a:xfrm>
            <a:off x="311700" y="524900"/>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00"/>
              <a:t>Conversion Metrics</a:t>
            </a:r>
            <a:r>
              <a:rPr lang="en" sz="2900"/>
              <a:t>: Conversion Rate</a:t>
            </a:r>
            <a:endParaRPr sz="2900"/>
          </a:p>
        </p:txBody>
      </p:sp>
      <p:cxnSp>
        <p:nvCxnSpPr>
          <p:cNvPr id="208" name="Google Shape;208;p30"/>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209" name="Google Shape;209;p30"/>
          <p:cNvSpPr txBox="1"/>
          <p:nvPr/>
        </p:nvSpPr>
        <p:spPr>
          <a:xfrm>
            <a:off x="418675" y="2086150"/>
            <a:ext cx="8680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oboto"/>
                <a:ea typeface="Roboto"/>
                <a:cs typeface="Roboto"/>
                <a:sym typeface="Roboto"/>
              </a:rPr>
              <a:t>Conversions</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___________________   x 100 = Conversion Percentage Rate</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Total Clicks</a:t>
            </a:r>
            <a:endParaRPr b="1" sz="2000">
              <a:solidFill>
                <a:schemeClr val="dk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ph idx="4294967295" type="title"/>
          </p:nvPr>
        </p:nvSpPr>
        <p:spPr>
          <a:xfrm>
            <a:off x="311700" y="524900"/>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00"/>
              <a:t>Conversion Metrics: Click-Through Rate (CTR)</a:t>
            </a:r>
            <a:endParaRPr sz="2900"/>
          </a:p>
        </p:txBody>
      </p:sp>
      <p:cxnSp>
        <p:nvCxnSpPr>
          <p:cNvPr id="215" name="Google Shape;215;p31"/>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216" name="Google Shape;216;p31"/>
          <p:cNvSpPr txBox="1"/>
          <p:nvPr/>
        </p:nvSpPr>
        <p:spPr>
          <a:xfrm>
            <a:off x="575500" y="2230025"/>
            <a:ext cx="8680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Roboto"/>
                <a:ea typeface="Roboto"/>
                <a:cs typeface="Roboto"/>
                <a:sym typeface="Roboto"/>
              </a:rPr>
              <a:t>Total Clicks</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___________________   x 100 = CTR Percentage</a:t>
            </a:r>
            <a:endParaRPr b="1" sz="2000">
              <a:solidFill>
                <a:schemeClr val="dk1"/>
              </a:solidFill>
              <a:latin typeface="Roboto"/>
              <a:ea typeface="Roboto"/>
              <a:cs typeface="Roboto"/>
              <a:sym typeface="Roboto"/>
            </a:endParaRPr>
          </a:p>
          <a:p>
            <a:pPr indent="0" lvl="0" marL="0" rtl="0" algn="l">
              <a:spcBef>
                <a:spcPts val="0"/>
              </a:spcBef>
              <a:spcAft>
                <a:spcPts val="0"/>
              </a:spcAft>
              <a:buNone/>
            </a:pPr>
            <a:r>
              <a:rPr b="1" lang="en" sz="2000">
                <a:solidFill>
                  <a:schemeClr val="dk1"/>
                </a:solidFill>
                <a:latin typeface="Roboto"/>
                <a:ea typeface="Roboto"/>
                <a:cs typeface="Roboto"/>
                <a:sym typeface="Roboto"/>
              </a:rPr>
              <a:t>Total Impressions</a:t>
            </a:r>
            <a:endParaRPr b="1" sz="20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PLEASE READ: Antitrust Guidelines </a:t>
            </a:r>
            <a:endParaRPr/>
          </a:p>
        </p:txBody>
      </p:sp>
      <p:sp>
        <p:nvSpPr>
          <p:cNvPr id="71" name="Google Shape;71;p14"/>
          <p:cNvSpPr txBox="1"/>
          <p:nvPr>
            <p:ph idx="1" type="body"/>
          </p:nvPr>
        </p:nvSpPr>
        <p:spPr>
          <a:xfrm>
            <a:off x="311700" y="1017725"/>
            <a:ext cx="8520600" cy="38907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0" lang="en"/>
              <a:t>The booksellers in the room (virtual or otherwise) are, by definition, competitors. This means that under the law, they are prohibited from discussing certain things.</a:t>
            </a:r>
            <a:endParaRPr b="0"/>
          </a:p>
          <a:p>
            <a:pPr indent="0" lvl="0" marL="0" rtl="0" algn="l">
              <a:spcBef>
                <a:spcPts val="1200"/>
              </a:spcBef>
              <a:spcAft>
                <a:spcPts val="0"/>
              </a:spcAft>
              <a:buNone/>
            </a:pPr>
            <a:r>
              <a:rPr b="0" lang="en"/>
              <a:t>Specifically:</a:t>
            </a:r>
            <a:endParaRPr b="0"/>
          </a:p>
          <a:p>
            <a:pPr indent="-317182" lvl="0" marL="457200" rtl="0" algn="l">
              <a:spcBef>
                <a:spcPts val="1200"/>
              </a:spcBef>
              <a:spcAft>
                <a:spcPts val="0"/>
              </a:spcAft>
              <a:buSzPct val="100000"/>
              <a:buAutoNum type="arabicPeriod"/>
            </a:pPr>
            <a:r>
              <a:rPr b="0" lang="en"/>
              <a:t>There can be no discussions of price or pricing policies. Competitors are never allowed to agree on the price at which merchandise is sold, or discounts at which merchandise is offered. All discussions of price and pricing policies are strictly off-limits.</a:t>
            </a:r>
            <a:endParaRPr b="0"/>
          </a:p>
          <a:p>
            <a:pPr indent="-317182" lvl="0" marL="457200" rtl="0" algn="l">
              <a:spcBef>
                <a:spcPts val="0"/>
              </a:spcBef>
              <a:spcAft>
                <a:spcPts val="0"/>
              </a:spcAft>
              <a:buSzPct val="100000"/>
              <a:buAutoNum type="arabicPeriod"/>
            </a:pPr>
            <a:r>
              <a:rPr b="0" lang="en"/>
              <a:t>There can be no discussion of boycotts. Competitors cannot agree to cease doing business with any supplier for any reason. Nor can competitors agree to urge consumers to boycott a third competitor. It’s collusion, and is strictly prohibited.</a:t>
            </a:r>
            <a:endParaRPr b="0"/>
          </a:p>
          <a:p>
            <a:pPr indent="-317182" lvl="0" marL="457200" rtl="0" algn="l">
              <a:spcBef>
                <a:spcPts val="0"/>
              </a:spcBef>
              <a:spcAft>
                <a:spcPts val="0"/>
              </a:spcAft>
              <a:buSzPct val="100000"/>
              <a:buAutoNum type="arabicPeriod"/>
            </a:pPr>
            <a:r>
              <a:rPr b="0" lang="en"/>
              <a:t>There can be no discussion of dividing up a market. For example, if there are two booksellers in New York City, they cannot agree that one will market only to consumers north of 57th Street while the other markets only to customers south of 57th street. This is also collusion and is prohibited. </a:t>
            </a:r>
            <a:endParaRPr b="0"/>
          </a:p>
          <a:p>
            <a:pPr indent="0" lvl="0" marL="0" rtl="0" algn="l">
              <a:spcBef>
                <a:spcPts val="1200"/>
              </a:spcBef>
              <a:spcAft>
                <a:spcPts val="1200"/>
              </a:spcAft>
              <a:buNone/>
            </a:pPr>
            <a:r>
              <a:rPr b="0" lang="en"/>
              <a:t>All three of these prohibitions come to us via the Sherman Antitrust Act, which carries treble damages and jail time. All three are per se violations, which means it only has to be proved that you engaged in the activity—whether or not there was intent to harm, or actual harm caused—for you to be guilty of violating the law.</a:t>
            </a:r>
            <a:endParaRPr b="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Additional </a:t>
            </a:r>
            <a:r>
              <a:rPr lang="en"/>
              <a:t>Data Tracking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33"/>
          <p:cNvSpPr txBox="1"/>
          <p:nvPr/>
        </p:nvSpPr>
        <p:spPr>
          <a:xfrm>
            <a:off x="444950" y="364850"/>
            <a:ext cx="83559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Source Sans Pro"/>
                <a:ea typeface="Source Sans Pro"/>
                <a:cs typeface="Source Sans Pro"/>
                <a:sym typeface="Source Sans Pro"/>
              </a:rPr>
              <a:t>Instagram Performance</a:t>
            </a:r>
            <a:endParaRPr b="1" sz="2800">
              <a:latin typeface="Source Sans Pro"/>
              <a:ea typeface="Source Sans Pro"/>
              <a:cs typeface="Source Sans Pro"/>
              <a:sym typeface="Source Sans Pro"/>
            </a:endParaRPr>
          </a:p>
        </p:txBody>
      </p:sp>
      <p:graphicFrame>
        <p:nvGraphicFramePr>
          <p:cNvPr id="227" name="Google Shape;227;p33"/>
          <p:cNvGraphicFramePr/>
          <p:nvPr/>
        </p:nvGraphicFramePr>
        <p:xfrm>
          <a:off x="560625" y="1672875"/>
          <a:ext cx="3000000" cy="3000000"/>
        </p:xfrm>
        <a:graphic>
          <a:graphicData uri="http://schemas.openxmlformats.org/drawingml/2006/table">
            <a:tbl>
              <a:tblPr>
                <a:noFill/>
                <a:tableStyleId>{0C0DD295-1FFD-4EBA-BBB3-120D91AF4ACE}</a:tableStyleId>
              </a:tblPr>
              <a:tblGrid>
                <a:gridCol w="700675"/>
                <a:gridCol w="1250825"/>
                <a:gridCol w="733250"/>
                <a:gridCol w="868825"/>
                <a:gridCol w="845225"/>
              </a:tblGrid>
              <a:tr h="743425">
                <a:tc>
                  <a:txBody>
                    <a:bodyPr/>
                    <a:lstStyle/>
                    <a:p>
                      <a:pPr indent="0" lvl="0" marL="0" rtl="0" algn="l">
                        <a:spcBef>
                          <a:spcPts val="0"/>
                        </a:spcBef>
                        <a:spcAft>
                          <a:spcPts val="0"/>
                        </a:spcAft>
                        <a:buNone/>
                      </a:pPr>
                      <a:r>
                        <a:rPr lang="en">
                          <a:latin typeface="Source Sans Pro"/>
                          <a:ea typeface="Source Sans Pro"/>
                          <a:cs typeface="Source Sans Pro"/>
                          <a:sym typeface="Source Sans Pro"/>
                        </a:rPr>
                        <a:t># of posts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Net Followers Gain/Loss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 Likes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Bio Link Clicks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Story Views</a:t>
                      </a:r>
                      <a:endParaRPr>
                        <a:latin typeface="Source Sans Pro"/>
                        <a:ea typeface="Source Sans Pro"/>
                        <a:cs typeface="Source Sans Pro"/>
                        <a:sym typeface="Source Sans Pro"/>
                      </a:endParaRPr>
                    </a:p>
                  </a:txBody>
                  <a:tcPr marT="91425" marB="91425" marR="91425" marL="91425"/>
                </a:tc>
              </a:tr>
              <a:tr h="647050">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r>
              <a:tr h="637675">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EAD1D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EAD1D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EAD1D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EAD1D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EAD1DC"/>
                    </a:solidFill>
                  </a:tcPr>
                </a:tc>
              </a:tr>
            </a:tbl>
          </a:graphicData>
        </a:graphic>
      </p:graphicFrame>
      <p:sp>
        <p:nvSpPr>
          <p:cNvPr id="228" name="Google Shape;228;p33"/>
          <p:cNvSpPr txBox="1"/>
          <p:nvPr/>
        </p:nvSpPr>
        <p:spPr>
          <a:xfrm>
            <a:off x="560625" y="961075"/>
            <a:ext cx="42003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[Date range]</a:t>
            </a:r>
            <a:endParaRPr>
              <a:latin typeface="Source Sans Pro"/>
              <a:ea typeface="Source Sans Pro"/>
              <a:cs typeface="Source Sans Pro"/>
              <a:sym typeface="Source Sans Pro"/>
            </a:endParaRPr>
          </a:p>
          <a:p>
            <a:pPr indent="0" lvl="0" marL="0" rtl="0" algn="l">
              <a:spcBef>
                <a:spcPts val="0"/>
              </a:spcBef>
              <a:spcAft>
                <a:spcPts val="0"/>
              </a:spcAft>
              <a:buNone/>
            </a:pPr>
            <a:r>
              <a:rPr i="1" lang="en">
                <a:latin typeface="Source Sans Pro"/>
                <a:ea typeface="Source Sans Pro"/>
                <a:cs typeface="Source Sans Pro"/>
                <a:sym typeface="Source Sans Pro"/>
              </a:rPr>
              <a:t>[Comparison date range]</a:t>
            </a:r>
            <a:endParaRPr i="1">
              <a:latin typeface="Source Sans Pro"/>
              <a:ea typeface="Source Sans Pro"/>
              <a:cs typeface="Source Sans Pro"/>
              <a:sym typeface="Source Sans Pro"/>
            </a:endParaRPr>
          </a:p>
        </p:txBody>
      </p:sp>
      <p:sp>
        <p:nvSpPr>
          <p:cNvPr id="229" name="Google Shape;229;p33"/>
          <p:cNvSpPr txBox="1"/>
          <p:nvPr/>
        </p:nvSpPr>
        <p:spPr>
          <a:xfrm>
            <a:off x="5481625" y="1041050"/>
            <a:ext cx="3168000" cy="28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Sans Pro"/>
                <a:ea typeface="Source Sans Pro"/>
                <a:cs typeface="Source Sans Pro"/>
                <a:sym typeface="Source Sans Pro"/>
              </a:rPr>
              <a:t>Top performing post </a:t>
            </a:r>
            <a:endParaRPr b="1">
              <a:latin typeface="Source Sans Pro"/>
              <a:ea typeface="Source Sans Pro"/>
              <a:cs typeface="Source Sans Pro"/>
              <a:sym typeface="Source Sans Pro"/>
            </a:endParaRPr>
          </a:p>
          <a:p>
            <a:pPr indent="0" lvl="0" marL="0" rtl="0" algn="l">
              <a:spcBef>
                <a:spcPts val="0"/>
              </a:spcBef>
              <a:spcAft>
                <a:spcPts val="0"/>
              </a:spcAft>
              <a:buNone/>
            </a:pPr>
            <a:r>
              <a:t/>
            </a:r>
            <a:endParaRPr b="1">
              <a:latin typeface="Source Sans Pro"/>
              <a:ea typeface="Source Sans Pro"/>
              <a:cs typeface="Source Sans Pro"/>
              <a:sym typeface="Source Sans Pro"/>
            </a:endParaRPr>
          </a:p>
          <a:p>
            <a:pPr indent="0" lvl="0" marL="0" rtl="0" algn="l">
              <a:spcBef>
                <a:spcPts val="0"/>
              </a:spcBef>
              <a:spcAft>
                <a:spcPts val="0"/>
              </a:spcAft>
              <a:buNone/>
            </a:pPr>
            <a:r>
              <a:rPr i="1" lang="en" sz="1200">
                <a:latin typeface="Source Sans Pro"/>
                <a:ea typeface="Source Sans Pro"/>
                <a:cs typeface="Source Sans Pro"/>
                <a:sym typeface="Source Sans Pro"/>
              </a:rPr>
              <a:t>[insert image and link here]</a:t>
            </a:r>
            <a:endParaRPr i="1" sz="1200">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34"/>
          <p:cNvSpPr txBox="1"/>
          <p:nvPr/>
        </p:nvSpPr>
        <p:spPr>
          <a:xfrm>
            <a:off x="444950" y="364850"/>
            <a:ext cx="83559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Source Sans Pro"/>
                <a:ea typeface="Source Sans Pro"/>
                <a:cs typeface="Source Sans Pro"/>
                <a:sym typeface="Source Sans Pro"/>
              </a:rPr>
              <a:t>Facebook Performance</a:t>
            </a:r>
            <a:endParaRPr b="1" sz="2800">
              <a:latin typeface="Source Sans Pro"/>
              <a:ea typeface="Source Sans Pro"/>
              <a:cs typeface="Source Sans Pro"/>
              <a:sym typeface="Source Sans Pro"/>
            </a:endParaRPr>
          </a:p>
        </p:txBody>
      </p:sp>
      <p:graphicFrame>
        <p:nvGraphicFramePr>
          <p:cNvPr id="235" name="Google Shape;235;p34"/>
          <p:cNvGraphicFramePr/>
          <p:nvPr/>
        </p:nvGraphicFramePr>
        <p:xfrm>
          <a:off x="560625" y="1672875"/>
          <a:ext cx="3000000" cy="3000000"/>
        </p:xfrm>
        <a:graphic>
          <a:graphicData uri="http://schemas.openxmlformats.org/drawingml/2006/table">
            <a:tbl>
              <a:tblPr>
                <a:noFill/>
                <a:tableStyleId>{0C0DD295-1FFD-4EBA-BBB3-120D91AF4ACE}</a:tableStyleId>
              </a:tblPr>
              <a:tblGrid>
                <a:gridCol w="700675"/>
                <a:gridCol w="1250825"/>
                <a:gridCol w="733250"/>
                <a:gridCol w="868825"/>
                <a:gridCol w="845225"/>
              </a:tblGrid>
              <a:tr h="743425">
                <a:tc>
                  <a:txBody>
                    <a:bodyPr/>
                    <a:lstStyle/>
                    <a:p>
                      <a:pPr indent="0" lvl="0" marL="0" rtl="0" algn="l">
                        <a:spcBef>
                          <a:spcPts val="0"/>
                        </a:spcBef>
                        <a:spcAft>
                          <a:spcPts val="0"/>
                        </a:spcAft>
                        <a:buNone/>
                      </a:pPr>
                      <a:r>
                        <a:rPr lang="en">
                          <a:latin typeface="Source Sans Pro"/>
                          <a:ea typeface="Source Sans Pro"/>
                          <a:cs typeface="Source Sans Pro"/>
                          <a:sym typeface="Source Sans Pro"/>
                        </a:rPr>
                        <a:t># of posts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Net Followers Gain/Loss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 Likes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Page Views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Video Views</a:t>
                      </a:r>
                      <a:endParaRPr>
                        <a:latin typeface="Source Sans Pro"/>
                        <a:ea typeface="Source Sans Pro"/>
                        <a:cs typeface="Source Sans Pro"/>
                        <a:sym typeface="Source Sans Pro"/>
                      </a:endParaRPr>
                    </a:p>
                  </a:txBody>
                  <a:tcPr marT="91425" marB="91425" marR="91425" marL="91425"/>
                </a:tc>
              </a:tr>
              <a:tr h="647050">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r>
              <a:tr h="637675">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FE2F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FE2F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FE2F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FE2F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FE2F3"/>
                    </a:solidFill>
                  </a:tcPr>
                </a:tc>
              </a:tr>
            </a:tbl>
          </a:graphicData>
        </a:graphic>
      </p:graphicFrame>
      <p:sp>
        <p:nvSpPr>
          <p:cNvPr id="236" name="Google Shape;236;p34"/>
          <p:cNvSpPr txBox="1"/>
          <p:nvPr/>
        </p:nvSpPr>
        <p:spPr>
          <a:xfrm>
            <a:off x="560625" y="961075"/>
            <a:ext cx="42003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[Date range]</a:t>
            </a:r>
            <a:endParaRPr>
              <a:latin typeface="Source Sans Pro"/>
              <a:ea typeface="Source Sans Pro"/>
              <a:cs typeface="Source Sans Pro"/>
              <a:sym typeface="Source Sans Pro"/>
            </a:endParaRPr>
          </a:p>
          <a:p>
            <a:pPr indent="0" lvl="0" marL="0" rtl="0" algn="l">
              <a:spcBef>
                <a:spcPts val="0"/>
              </a:spcBef>
              <a:spcAft>
                <a:spcPts val="0"/>
              </a:spcAft>
              <a:buNone/>
            </a:pPr>
            <a:r>
              <a:rPr i="1" lang="en">
                <a:latin typeface="Source Sans Pro"/>
                <a:ea typeface="Source Sans Pro"/>
                <a:cs typeface="Source Sans Pro"/>
                <a:sym typeface="Source Sans Pro"/>
              </a:rPr>
              <a:t>[Comparison date range]</a:t>
            </a:r>
            <a:endParaRPr i="1">
              <a:latin typeface="Source Sans Pro"/>
              <a:ea typeface="Source Sans Pro"/>
              <a:cs typeface="Source Sans Pro"/>
              <a:sym typeface="Source Sans Pro"/>
            </a:endParaRPr>
          </a:p>
        </p:txBody>
      </p:sp>
      <p:sp>
        <p:nvSpPr>
          <p:cNvPr id="237" name="Google Shape;237;p34"/>
          <p:cNvSpPr txBox="1"/>
          <p:nvPr/>
        </p:nvSpPr>
        <p:spPr>
          <a:xfrm>
            <a:off x="5481625" y="1041050"/>
            <a:ext cx="3168000" cy="28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Sans Pro"/>
                <a:ea typeface="Source Sans Pro"/>
                <a:cs typeface="Source Sans Pro"/>
                <a:sym typeface="Source Sans Pro"/>
              </a:rPr>
              <a:t>Top performing post </a:t>
            </a:r>
            <a:endParaRPr b="1">
              <a:latin typeface="Source Sans Pro"/>
              <a:ea typeface="Source Sans Pro"/>
              <a:cs typeface="Source Sans Pro"/>
              <a:sym typeface="Source Sans Pro"/>
            </a:endParaRPr>
          </a:p>
          <a:p>
            <a:pPr indent="0" lvl="0" marL="0" rtl="0" algn="l">
              <a:spcBef>
                <a:spcPts val="0"/>
              </a:spcBef>
              <a:spcAft>
                <a:spcPts val="0"/>
              </a:spcAft>
              <a:buNone/>
            </a:pPr>
            <a:r>
              <a:t/>
            </a:r>
            <a:endParaRPr b="1">
              <a:latin typeface="Source Sans Pro"/>
              <a:ea typeface="Source Sans Pro"/>
              <a:cs typeface="Source Sans Pro"/>
              <a:sym typeface="Source Sans Pro"/>
            </a:endParaRPr>
          </a:p>
          <a:p>
            <a:pPr indent="0" lvl="0" marL="0" rtl="0" algn="l">
              <a:spcBef>
                <a:spcPts val="0"/>
              </a:spcBef>
              <a:spcAft>
                <a:spcPts val="0"/>
              </a:spcAft>
              <a:buNone/>
            </a:pPr>
            <a:r>
              <a:rPr i="1" lang="en" sz="1200">
                <a:latin typeface="Source Sans Pro"/>
                <a:ea typeface="Source Sans Pro"/>
                <a:cs typeface="Source Sans Pro"/>
                <a:sym typeface="Source Sans Pro"/>
              </a:rPr>
              <a:t>[insert image and link here]</a:t>
            </a:r>
            <a:endParaRPr i="1" sz="1200">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35"/>
          <p:cNvSpPr txBox="1"/>
          <p:nvPr/>
        </p:nvSpPr>
        <p:spPr>
          <a:xfrm>
            <a:off x="444950" y="364850"/>
            <a:ext cx="83559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Source Sans Pro"/>
                <a:ea typeface="Source Sans Pro"/>
                <a:cs typeface="Source Sans Pro"/>
                <a:sym typeface="Source Sans Pro"/>
              </a:rPr>
              <a:t>Twitter Performance</a:t>
            </a:r>
            <a:endParaRPr b="1" sz="2800">
              <a:latin typeface="Source Sans Pro"/>
              <a:ea typeface="Source Sans Pro"/>
              <a:cs typeface="Source Sans Pro"/>
              <a:sym typeface="Source Sans Pro"/>
            </a:endParaRPr>
          </a:p>
        </p:txBody>
      </p:sp>
      <p:graphicFrame>
        <p:nvGraphicFramePr>
          <p:cNvPr id="243" name="Google Shape;243;p35"/>
          <p:cNvGraphicFramePr/>
          <p:nvPr/>
        </p:nvGraphicFramePr>
        <p:xfrm>
          <a:off x="555625" y="1672875"/>
          <a:ext cx="3000000" cy="3000000"/>
        </p:xfrm>
        <a:graphic>
          <a:graphicData uri="http://schemas.openxmlformats.org/drawingml/2006/table">
            <a:tbl>
              <a:tblPr>
                <a:noFill/>
                <a:tableStyleId>{0C0DD295-1FFD-4EBA-BBB3-120D91AF4ACE}</a:tableStyleId>
              </a:tblPr>
              <a:tblGrid>
                <a:gridCol w="735675"/>
                <a:gridCol w="1107775"/>
                <a:gridCol w="975425"/>
                <a:gridCol w="972725"/>
                <a:gridCol w="1134400"/>
              </a:tblGrid>
              <a:tr h="743425">
                <a:tc>
                  <a:txBody>
                    <a:bodyPr/>
                    <a:lstStyle/>
                    <a:p>
                      <a:pPr indent="0" lvl="0" marL="0" rtl="0" algn="l">
                        <a:spcBef>
                          <a:spcPts val="0"/>
                        </a:spcBef>
                        <a:spcAft>
                          <a:spcPts val="0"/>
                        </a:spcAft>
                        <a:buNone/>
                      </a:pPr>
                      <a:r>
                        <a:rPr lang="en">
                          <a:latin typeface="Source Sans Pro"/>
                          <a:ea typeface="Source Sans Pro"/>
                          <a:cs typeface="Source Sans Pro"/>
                          <a:sym typeface="Source Sans Pro"/>
                        </a:rPr>
                        <a:t># of posts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Net Followers Gain/Loss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 Likes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 Retweets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200">
                          <a:latin typeface="Source Sans Pro"/>
                          <a:ea typeface="Source Sans Pro"/>
                          <a:cs typeface="Source Sans Pro"/>
                          <a:sym typeface="Source Sans Pro"/>
                        </a:rPr>
                        <a:t>Engagement Rate</a:t>
                      </a:r>
                      <a:endParaRPr sz="1200">
                        <a:latin typeface="Source Sans Pro"/>
                        <a:ea typeface="Source Sans Pro"/>
                        <a:cs typeface="Source Sans Pro"/>
                        <a:sym typeface="Source Sans Pro"/>
                      </a:endParaRPr>
                    </a:p>
                  </a:txBody>
                  <a:tcPr marT="91425" marB="91425" marR="91425" marL="91425"/>
                </a:tc>
              </a:tr>
              <a:tr h="647050">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r>
              <a:tr h="637675">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D0E0E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D0E0E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D0E0E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D0E0E3"/>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D0E0E3"/>
                    </a:solidFill>
                  </a:tcPr>
                </a:tc>
              </a:tr>
            </a:tbl>
          </a:graphicData>
        </a:graphic>
      </p:graphicFrame>
      <p:sp>
        <p:nvSpPr>
          <p:cNvPr id="244" name="Google Shape;244;p35"/>
          <p:cNvSpPr txBox="1"/>
          <p:nvPr/>
        </p:nvSpPr>
        <p:spPr>
          <a:xfrm>
            <a:off x="560625" y="961075"/>
            <a:ext cx="42003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[Date range]</a:t>
            </a:r>
            <a:endParaRPr>
              <a:latin typeface="Source Sans Pro"/>
              <a:ea typeface="Source Sans Pro"/>
              <a:cs typeface="Source Sans Pro"/>
              <a:sym typeface="Source Sans Pro"/>
            </a:endParaRPr>
          </a:p>
          <a:p>
            <a:pPr indent="0" lvl="0" marL="0" rtl="0" algn="l">
              <a:spcBef>
                <a:spcPts val="0"/>
              </a:spcBef>
              <a:spcAft>
                <a:spcPts val="0"/>
              </a:spcAft>
              <a:buNone/>
            </a:pPr>
            <a:r>
              <a:rPr i="1" lang="en">
                <a:latin typeface="Source Sans Pro"/>
                <a:ea typeface="Source Sans Pro"/>
                <a:cs typeface="Source Sans Pro"/>
                <a:sym typeface="Source Sans Pro"/>
              </a:rPr>
              <a:t>[Comparison date range]</a:t>
            </a:r>
            <a:endParaRPr i="1">
              <a:latin typeface="Source Sans Pro"/>
              <a:ea typeface="Source Sans Pro"/>
              <a:cs typeface="Source Sans Pro"/>
              <a:sym typeface="Source Sans Pro"/>
            </a:endParaRPr>
          </a:p>
        </p:txBody>
      </p:sp>
      <p:sp>
        <p:nvSpPr>
          <p:cNvPr id="245" name="Google Shape;245;p35"/>
          <p:cNvSpPr txBox="1"/>
          <p:nvPr/>
        </p:nvSpPr>
        <p:spPr>
          <a:xfrm>
            <a:off x="5634025" y="1041050"/>
            <a:ext cx="3168000" cy="28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Sans Pro"/>
                <a:ea typeface="Source Sans Pro"/>
                <a:cs typeface="Source Sans Pro"/>
                <a:sym typeface="Source Sans Pro"/>
              </a:rPr>
              <a:t>Top performing post </a:t>
            </a:r>
            <a:endParaRPr b="1">
              <a:latin typeface="Source Sans Pro"/>
              <a:ea typeface="Source Sans Pro"/>
              <a:cs typeface="Source Sans Pro"/>
              <a:sym typeface="Source Sans Pro"/>
            </a:endParaRPr>
          </a:p>
          <a:p>
            <a:pPr indent="0" lvl="0" marL="0" rtl="0" algn="l">
              <a:spcBef>
                <a:spcPts val="0"/>
              </a:spcBef>
              <a:spcAft>
                <a:spcPts val="0"/>
              </a:spcAft>
              <a:buNone/>
            </a:pPr>
            <a:r>
              <a:t/>
            </a:r>
            <a:endParaRPr b="1">
              <a:latin typeface="Source Sans Pro"/>
              <a:ea typeface="Source Sans Pro"/>
              <a:cs typeface="Source Sans Pro"/>
              <a:sym typeface="Source Sans Pro"/>
            </a:endParaRPr>
          </a:p>
          <a:p>
            <a:pPr indent="0" lvl="0" marL="0" rtl="0" algn="l">
              <a:spcBef>
                <a:spcPts val="0"/>
              </a:spcBef>
              <a:spcAft>
                <a:spcPts val="0"/>
              </a:spcAft>
              <a:buNone/>
            </a:pPr>
            <a:r>
              <a:rPr i="1" lang="en" sz="1200">
                <a:latin typeface="Source Sans Pro"/>
                <a:ea typeface="Source Sans Pro"/>
                <a:cs typeface="Source Sans Pro"/>
                <a:sym typeface="Source Sans Pro"/>
              </a:rPr>
              <a:t>[insert image and link here]</a:t>
            </a:r>
            <a:endParaRPr i="1" sz="1200">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36"/>
          <p:cNvSpPr txBox="1"/>
          <p:nvPr/>
        </p:nvSpPr>
        <p:spPr>
          <a:xfrm>
            <a:off x="444950" y="364850"/>
            <a:ext cx="83559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Source Sans Pro"/>
                <a:ea typeface="Source Sans Pro"/>
                <a:cs typeface="Source Sans Pro"/>
                <a:sym typeface="Source Sans Pro"/>
              </a:rPr>
              <a:t>YouTube Performance</a:t>
            </a:r>
            <a:endParaRPr b="1" sz="2800">
              <a:latin typeface="Source Sans Pro"/>
              <a:ea typeface="Source Sans Pro"/>
              <a:cs typeface="Source Sans Pro"/>
              <a:sym typeface="Source Sans Pro"/>
            </a:endParaRPr>
          </a:p>
        </p:txBody>
      </p:sp>
      <p:graphicFrame>
        <p:nvGraphicFramePr>
          <p:cNvPr id="251" name="Google Shape;251;p36"/>
          <p:cNvGraphicFramePr/>
          <p:nvPr/>
        </p:nvGraphicFramePr>
        <p:xfrm>
          <a:off x="560625" y="1672875"/>
          <a:ext cx="3000000" cy="3000000"/>
        </p:xfrm>
        <a:graphic>
          <a:graphicData uri="http://schemas.openxmlformats.org/drawingml/2006/table">
            <a:tbl>
              <a:tblPr>
                <a:noFill/>
                <a:tableStyleId>{0C0DD295-1FFD-4EBA-BBB3-120D91AF4ACE}</a:tableStyleId>
              </a:tblPr>
              <a:tblGrid>
                <a:gridCol w="768000"/>
                <a:gridCol w="1371025"/>
                <a:gridCol w="803700"/>
                <a:gridCol w="1122050"/>
                <a:gridCol w="756725"/>
              </a:tblGrid>
              <a:tr h="743425">
                <a:tc>
                  <a:txBody>
                    <a:bodyPr/>
                    <a:lstStyle/>
                    <a:p>
                      <a:pPr indent="0" lvl="0" marL="0" rtl="0" algn="l">
                        <a:spcBef>
                          <a:spcPts val="0"/>
                        </a:spcBef>
                        <a:spcAft>
                          <a:spcPts val="0"/>
                        </a:spcAft>
                        <a:buNone/>
                      </a:pPr>
                      <a:r>
                        <a:rPr lang="en">
                          <a:latin typeface="Source Sans Pro"/>
                          <a:ea typeface="Source Sans Pro"/>
                          <a:cs typeface="Source Sans Pro"/>
                          <a:sym typeface="Source Sans Pro"/>
                        </a:rPr>
                        <a:t># of posts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Net Followers Gain/Loss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 Likes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Comments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Views</a:t>
                      </a:r>
                      <a:endParaRPr>
                        <a:latin typeface="Source Sans Pro"/>
                        <a:ea typeface="Source Sans Pro"/>
                        <a:cs typeface="Source Sans Pro"/>
                        <a:sym typeface="Source Sans Pro"/>
                      </a:endParaRPr>
                    </a:p>
                  </a:txBody>
                  <a:tcPr marT="91425" marB="91425" marR="91425" marL="91425"/>
                </a:tc>
              </a:tr>
              <a:tr h="647050">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r>
              <a:tr h="637675">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F4CCC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F4CCC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F4CCC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F4CCCC"/>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F4CCCC"/>
                    </a:solidFill>
                  </a:tcPr>
                </a:tc>
              </a:tr>
            </a:tbl>
          </a:graphicData>
        </a:graphic>
      </p:graphicFrame>
      <p:sp>
        <p:nvSpPr>
          <p:cNvPr id="252" name="Google Shape;252;p36"/>
          <p:cNvSpPr txBox="1"/>
          <p:nvPr/>
        </p:nvSpPr>
        <p:spPr>
          <a:xfrm>
            <a:off x="560625" y="961075"/>
            <a:ext cx="42003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[Date range]</a:t>
            </a:r>
            <a:endParaRPr>
              <a:latin typeface="Source Sans Pro"/>
              <a:ea typeface="Source Sans Pro"/>
              <a:cs typeface="Source Sans Pro"/>
              <a:sym typeface="Source Sans Pro"/>
            </a:endParaRPr>
          </a:p>
          <a:p>
            <a:pPr indent="0" lvl="0" marL="0" rtl="0" algn="l">
              <a:spcBef>
                <a:spcPts val="0"/>
              </a:spcBef>
              <a:spcAft>
                <a:spcPts val="0"/>
              </a:spcAft>
              <a:buNone/>
            </a:pPr>
            <a:r>
              <a:rPr i="1" lang="en">
                <a:latin typeface="Source Sans Pro"/>
                <a:ea typeface="Source Sans Pro"/>
                <a:cs typeface="Source Sans Pro"/>
                <a:sym typeface="Source Sans Pro"/>
              </a:rPr>
              <a:t>[Comparison date range]</a:t>
            </a:r>
            <a:endParaRPr i="1">
              <a:latin typeface="Source Sans Pro"/>
              <a:ea typeface="Source Sans Pro"/>
              <a:cs typeface="Source Sans Pro"/>
              <a:sym typeface="Source Sans Pro"/>
            </a:endParaRPr>
          </a:p>
        </p:txBody>
      </p:sp>
      <p:sp>
        <p:nvSpPr>
          <p:cNvPr id="253" name="Google Shape;253;p36"/>
          <p:cNvSpPr txBox="1"/>
          <p:nvPr/>
        </p:nvSpPr>
        <p:spPr>
          <a:xfrm>
            <a:off x="5481625" y="1041050"/>
            <a:ext cx="3168000" cy="28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Sans Pro"/>
                <a:ea typeface="Source Sans Pro"/>
                <a:cs typeface="Source Sans Pro"/>
                <a:sym typeface="Source Sans Pro"/>
              </a:rPr>
              <a:t>Top performing post </a:t>
            </a:r>
            <a:endParaRPr b="1">
              <a:latin typeface="Source Sans Pro"/>
              <a:ea typeface="Source Sans Pro"/>
              <a:cs typeface="Source Sans Pro"/>
              <a:sym typeface="Source Sans Pro"/>
            </a:endParaRPr>
          </a:p>
          <a:p>
            <a:pPr indent="0" lvl="0" marL="0" rtl="0" algn="l">
              <a:spcBef>
                <a:spcPts val="0"/>
              </a:spcBef>
              <a:spcAft>
                <a:spcPts val="0"/>
              </a:spcAft>
              <a:buNone/>
            </a:pPr>
            <a:r>
              <a:t/>
            </a:r>
            <a:endParaRPr b="1">
              <a:latin typeface="Source Sans Pro"/>
              <a:ea typeface="Source Sans Pro"/>
              <a:cs typeface="Source Sans Pro"/>
              <a:sym typeface="Source Sans Pro"/>
            </a:endParaRPr>
          </a:p>
          <a:p>
            <a:pPr indent="0" lvl="0" marL="0" rtl="0" algn="l">
              <a:spcBef>
                <a:spcPts val="0"/>
              </a:spcBef>
              <a:spcAft>
                <a:spcPts val="0"/>
              </a:spcAft>
              <a:buNone/>
            </a:pPr>
            <a:r>
              <a:rPr i="1" lang="en" sz="1200">
                <a:latin typeface="Source Sans Pro"/>
                <a:ea typeface="Source Sans Pro"/>
                <a:cs typeface="Source Sans Pro"/>
                <a:sym typeface="Source Sans Pro"/>
              </a:rPr>
              <a:t>[insert image and link here]</a:t>
            </a:r>
            <a:endParaRPr i="1" sz="1200">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p37"/>
          <p:cNvSpPr txBox="1"/>
          <p:nvPr/>
        </p:nvSpPr>
        <p:spPr>
          <a:xfrm>
            <a:off x="444950" y="364850"/>
            <a:ext cx="83559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Source Sans Pro"/>
                <a:ea typeface="Source Sans Pro"/>
                <a:cs typeface="Source Sans Pro"/>
                <a:sym typeface="Source Sans Pro"/>
              </a:rPr>
              <a:t>LinkedIn Performance</a:t>
            </a:r>
            <a:endParaRPr b="1" sz="2800">
              <a:latin typeface="Source Sans Pro"/>
              <a:ea typeface="Source Sans Pro"/>
              <a:cs typeface="Source Sans Pro"/>
              <a:sym typeface="Source Sans Pro"/>
            </a:endParaRPr>
          </a:p>
        </p:txBody>
      </p:sp>
      <p:graphicFrame>
        <p:nvGraphicFramePr>
          <p:cNvPr id="259" name="Google Shape;259;p37"/>
          <p:cNvGraphicFramePr/>
          <p:nvPr/>
        </p:nvGraphicFramePr>
        <p:xfrm>
          <a:off x="560625" y="1672875"/>
          <a:ext cx="3000000" cy="3000000"/>
        </p:xfrm>
        <a:graphic>
          <a:graphicData uri="http://schemas.openxmlformats.org/drawingml/2006/table">
            <a:tbl>
              <a:tblPr>
                <a:noFill/>
                <a:tableStyleId>{0C0DD295-1FFD-4EBA-BBB3-120D91AF4ACE}</a:tableStyleId>
              </a:tblPr>
              <a:tblGrid>
                <a:gridCol w="700675"/>
                <a:gridCol w="1250825"/>
                <a:gridCol w="733250"/>
                <a:gridCol w="868825"/>
                <a:gridCol w="845225"/>
              </a:tblGrid>
              <a:tr h="743425">
                <a:tc>
                  <a:txBody>
                    <a:bodyPr/>
                    <a:lstStyle/>
                    <a:p>
                      <a:pPr indent="0" lvl="0" marL="0" rtl="0" algn="l">
                        <a:spcBef>
                          <a:spcPts val="0"/>
                        </a:spcBef>
                        <a:spcAft>
                          <a:spcPts val="0"/>
                        </a:spcAft>
                        <a:buNone/>
                      </a:pPr>
                      <a:r>
                        <a:rPr lang="en">
                          <a:latin typeface="Source Sans Pro"/>
                          <a:ea typeface="Source Sans Pro"/>
                          <a:cs typeface="Source Sans Pro"/>
                          <a:sym typeface="Source Sans Pro"/>
                        </a:rPr>
                        <a:t># of posts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Net Followers Gain/Loss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 Likes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Total</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Shares</a:t>
                      </a:r>
                      <a:endParaRPr>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a:latin typeface="Source Sans Pro"/>
                          <a:ea typeface="Source Sans Pro"/>
                          <a:cs typeface="Source Sans Pro"/>
                          <a:sym typeface="Source Sans Pro"/>
                        </a:rPr>
                        <a:t>Page Views</a:t>
                      </a:r>
                      <a:endParaRPr>
                        <a:latin typeface="Source Sans Pro"/>
                        <a:ea typeface="Source Sans Pro"/>
                        <a:cs typeface="Source Sans Pro"/>
                        <a:sym typeface="Source Sans Pro"/>
                      </a:endParaRPr>
                    </a:p>
                  </a:txBody>
                  <a:tcPr marT="91425" marB="91425" marR="91425" marL="91425"/>
                </a:tc>
              </a:tr>
              <a:tr h="647050">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r>
              <a:tr h="637675">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solidFill>
                      <a:srgbClr val="C9DAF8"/>
                    </a:solidFill>
                  </a:tcPr>
                </a:tc>
              </a:tr>
            </a:tbl>
          </a:graphicData>
        </a:graphic>
      </p:graphicFrame>
      <p:sp>
        <p:nvSpPr>
          <p:cNvPr id="260" name="Google Shape;260;p37"/>
          <p:cNvSpPr txBox="1"/>
          <p:nvPr/>
        </p:nvSpPr>
        <p:spPr>
          <a:xfrm>
            <a:off x="560625" y="961075"/>
            <a:ext cx="42003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[Date range]</a:t>
            </a:r>
            <a:endParaRPr>
              <a:latin typeface="Source Sans Pro"/>
              <a:ea typeface="Source Sans Pro"/>
              <a:cs typeface="Source Sans Pro"/>
              <a:sym typeface="Source Sans Pro"/>
            </a:endParaRPr>
          </a:p>
          <a:p>
            <a:pPr indent="0" lvl="0" marL="0" rtl="0" algn="l">
              <a:spcBef>
                <a:spcPts val="0"/>
              </a:spcBef>
              <a:spcAft>
                <a:spcPts val="0"/>
              </a:spcAft>
              <a:buNone/>
            </a:pPr>
            <a:r>
              <a:rPr i="1" lang="en">
                <a:latin typeface="Source Sans Pro"/>
                <a:ea typeface="Source Sans Pro"/>
                <a:cs typeface="Source Sans Pro"/>
                <a:sym typeface="Source Sans Pro"/>
              </a:rPr>
              <a:t>[Comparison date range]</a:t>
            </a:r>
            <a:endParaRPr i="1">
              <a:latin typeface="Source Sans Pro"/>
              <a:ea typeface="Source Sans Pro"/>
              <a:cs typeface="Source Sans Pro"/>
              <a:sym typeface="Source Sans Pro"/>
            </a:endParaRPr>
          </a:p>
        </p:txBody>
      </p:sp>
      <p:sp>
        <p:nvSpPr>
          <p:cNvPr id="261" name="Google Shape;261;p37"/>
          <p:cNvSpPr txBox="1"/>
          <p:nvPr/>
        </p:nvSpPr>
        <p:spPr>
          <a:xfrm>
            <a:off x="5634025" y="1041050"/>
            <a:ext cx="3168000" cy="28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Sans Pro"/>
                <a:ea typeface="Source Sans Pro"/>
                <a:cs typeface="Source Sans Pro"/>
                <a:sym typeface="Source Sans Pro"/>
              </a:rPr>
              <a:t>Top performing post </a:t>
            </a:r>
            <a:endParaRPr b="1">
              <a:latin typeface="Source Sans Pro"/>
              <a:ea typeface="Source Sans Pro"/>
              <a:cs typeface="Source Sans Pro"/>
              <a:sym typeface="Source Sans Pro"/>
            </a:endParaRPr>
          </a:p>
          <a:p>
            <a:pPr indent="0" lvl="0" marL="0" rtl="0" algn="l">
              <a:spcBef>
                <a:spcPts val="0"/>
              </a:spcBef>
              <a:spcAft>
                <a:spcPts val="0"/>
              </a:spcAft>
              <a:buNone/>
            </a:pPr>
            <a:r>
              <a:t/>
            </a:r>
            <a:endParaRPr b="1">
              <a:latin typeface="Source Sans Pro"/>
              <a:ea typeface="Source Sans Pro"/>
              <a:cs typeface="Source Sans Pro"/>
              <a:sym typeface="Source Sans Pro"/>
            </a:endParaRPr>
          </a:p>
          <a:p>
            <a:pPr indent="0" lvl="0" marL="0" rtl="0" algn="l">
              <a:spcBef>
                <a:spcPts val="0"/>
              </a:spcBef>
              <a:spcAft>
                <a:spcPts val="0"/>
              </a:spcAft>
              <a:buNone/>
            </a:pPr>
            <a:r>
              <a:rPr i="1" lang="en" sz="1200">
                <a:latin typeface="Source Sans Pro"/>
                <a:ea typeface="Source Sans Pro"/>
                <a:cs typeface="Source Sans Pro"/>
                <a:sym typeface="Source Sans Pro"/>
              </a:rPr>
              <a:t>[insert image and link here]</a:t>
            </a:r>
            <a:endParaRPr i="1" sz="1200">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
        <p:nvSpPr>
          <p:cNvPr id="266" name="Google Shape;266;p38"/>
          <p:cNvSpPr txBox="1"/>
          <p:nvPr/>
        </p:nvSpPr>
        <p:spPr>
          <a:xfrm>
            <a:off x="444950" y="364850"/>
            <a:ext cx="83559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Source Sans Pro"/>
                <a:ea typeface="Source Sans Pro"/>
                <a:cs typeface="Source Sans Pro"/>
                <a:sym typeface="Source Sans Pro"/>
              </a:rPr>
              <a:t>TikTok Performance</a:t>
            </a:r>
            <a:endParaRPr b="1" sz="2800">
              <a:latin typeface="Source Sans Pro"/>
              <a:ea typeface="Source Sans Pro"/>
              <a:cs typeface="Source Sans Pro"/>
              <a:sym typeface="Source Sans Pro"/>
            </a:endParaRPr>
          </a:p>
        </p:txBody>
      </p:sp>
      <p:graphicFrame>
        <p:nvGraphicFramePr>
          <p:cNvPr id="267" name="Google Shape;267;p38"/>
          <p:cNvGraphicFramePr/>
          <p:nvPr/>
        </p:nvGraphicFramePr>
        <p:xfrm>
          <a:off x="560625" y="1672875"/>
          <a:ext cx="3000000" cy="3000000"/>
        </p:xfrm>
        <a:graphic>
          <a:graphicData uri="http://schemas.openxmlformats.org/drawingml/2006/table">
            <a:tbl>
              <a:tblPr>
                <a:noFill/>
                <a:tableStyleId>{0C0DD295-1FFD-4EBA-BBB3-120D91AF4ACE}</a:tableStyleId>
              </a:tblPr>
              <a:tblGrid>
                <a:gridCol w="710975"/>
                <a:gridCol w="926000"/>
                <a:gridCol w="615075"/>
                <a:gridCol w="728800"/>
                <a:gridCol w="709000"/>
                <a:gridCol w="930900"/>
              </a:tblGrid>
              <a:tr h="743425">
                <a:tc>
                  <a:txBody>
                    <a:bodyPr/>
                    <a:lstStyle/>
                    <a:p>
                      <a:pPr indent="0" lvl="0" marL="0" rtl="0" algn="l">
                        <a:spcBef>
                          <a:spcPts val="0"/>
                        </a:spcBef>
                        <a:spcAft>
                          <a:spcPts val="0"/>
                        </a:spcAft>
                        <a:buNone/>
                      </a:pPr>
                      <a:r>
                        <a:rPr lang="en" sz="1200">
                          <a:latin typeface="Source Sans Pro"/>
                          <a:ea typeface="Source Sans Pro"/>
                          <a:cs typeface="Source Sans Pro"/>
                          <a:sym typeface="Source Sans Pro"/>
                        </a:rPr>
                        <a:t># of TikToks</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200">
                          <a:latin typeface="Source Sans Pro"/>
                          <a:ea typeface="Source Sans Pro"/>
                          <a:cs typeface="Source Sans Pro"/>
                          <a:sym typeface="Source Sans Pro"/>
                        </a:rPr>
                        <a:t>Net Followers Gain/Loss</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200">
                          <a:latin typeface="Source Sans Pro"/>
                          <a:ea typeface="Source Sans Pro"/>
                          <a:cs typeface="Source Sans Pro"/>
                          <a:sym typeface="Source Sans Pro"/>
                        </a:rPr>
                        <a:t>Total Likes</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200">
                          <a:latin typeface="Source Sans Pro"/>
                          <a:ea typeface="Source Sans Pro"/>
                          <a:cs typeface="Source Sans Pro"/>
                          <a:sym typeface="Source Sans Pro"/>
                        </a:rPr>
                        <a:t>Total</a:t>
                      </a:r>
                      <a:endParaRPr sz="1200">
                        <a:latin typeface="Source Sans Pro"/>
                        <a:ea typeface="Source Sans Pro"/>
                        <a:cs typeface="Source Sans Pro"/>
                        <a:sym typeface="Source Sans Pro"/>
                      </a:endParaRPr>
                    </a:p>
                    <a:p>
                      <a:pPr indent="0" lvl="0" marL="0" rtl="0" algn="l">
                        <a:spcBef>
                          <a:spcPts val="0"/>
                        </a:spcBef>
                        <a:spcAft>
                          <a:spcPts val="0"/>
                        </a:spcAft>
                        <a:buNone/>
                      </a:pPr>
                      <a:r>
                        <a:rPr lang="en" sz="1200">
                          <a:latin typeface="Source Sans Pro"/>
                          <a:ea typeface="Source Sans Pro"/>
                          <a:cs typeface="Source Sans Pro"/>
                          <a:sym typeface="Source Sans Pro"/>
                        </a:rPr>
                        <a:t>Shares</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200">
                          <a:latin typeface="Source Sans Pro"/>
                          <a:ea typeface="Source Sans Pro"/>
                          <a:cs typeface="Source Sans Pro"/>
                          <a:sym typeface="Source Sans Pro"/>
                        </a:rPr>
                        <a:t>Total Views</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200">
                          <a:latin typeface="Source Sans Pro"/>
                          <a:ea typeface="Source Sans Pro"/>
                          <a:cs typeface="Source Sans Pro"/>
                          <a:sym typeface="Source Sans Pro"/>
                        </a:rPr>
                        <a:t>Total Comments</a:t>
                      </a:r>
                      <a:endParaRPr sz="1200">
                        <a:latin typeface="Source Sans Pro"/>
                        <a:ea typeface="Source Sans Pro"/>
                        <a:cs typeface="Source Sans Pro"/>
                        <a:sym typeface="Source Sans Pro"/>
                      </a:endParaRPr>
                    </a:p>
                  </a:txBody>
                  <a:tcPr marT="91425" marB="91425" marR="91425" marL="91425"/>
                </a:tc>
              </a:tr>
              <a:tr h="647050">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t/>
                      </a:r>
                      <a:endParaRPr sz="1200">
                        <a:latin typeface="Source Sans Pro"/>
                        <a:ea typeface="Source Sans Pro"/>
                        <a:cs typeface="Source Sans Pro"/>
                        <a:sym typeface="Source Sans Pro"/>
                      </a:endParaRPr>
                    </a:p>
                  </a:txBody>
                  <a:tcPr marT="91425" marB="91425" marR="91425" marL="91425"/>
                </a:tc>
              </a:tr>
              <a:tr h="637675">
                <a:tc>
                  <a:txBody>
                    <a:bodyPr/>
                    <a:lstStyle/>
                    <a:p>
                      <a:pPr indent="0" lvl="0" marL="0" rtl="0" algn="l">
                        <a:spcBef>
                          <a:spcPts val="0"/>
                        </a:spcBef>
                        <a:spcAft>
                          <a:spcPts val="0"/>
                        </a:spcAft>
                        <a:buNone/>
                      </a:pPr>
                      <a:r>
                        <a:t/>
                      </a:r>
                      <a:endParaRPr sz="1200">
                        <a:solidFill>
                          <a:srgbClr val="D0E0E3"/>
                        </a:solidFill>
                        <a:latin typeface="Source Sans Pro"/>
                        <a:ea typeface="Source Sans Pro"/>
                        <a:cs typeface="Source Sans Pro"/>
                        <a:sym typeface="Source Sans Pro"/>
                      </a:endParaRPr>
                    </a:p>
                  </a:txBody>
                  <a:tcPr marT="91425" marB="91425" marR="91425" marL="91425">
                    <a:solidFill>
                      <a:srgbClr val="FFF2CC"/>
                    </a:solidFill>
                  </a:tcPr>
                </a:tc>
                <a:tc>
                  <a:txBody>
                    <a:bodyPr/>
                    <a:lstStyle/>
                    <a:p>
                      <a:pPr indent="0" lvl="0" marL="0" rtl="0" algn="l">
                        <a:spcBef>
                          <a:spcPts val="0"/>
                        </a:spcBef>
                        <a:spcAft>
                          <a:spcPts val="0"/>
                        </a:spcAft>
                        <a:buNone/>
                      </a:pPr>
                      <a:r>
                        <a:t/>
                      </a:r>
                      <a:endParaRPr sz="1200">
                        <a:solidFill>
                          <a:srgbClr val="D0E0E3"/>
                        </a:solidFill>
                        <a:latin typeface="Source Sans Pro"/>
                        <a:ea typeface="Source Sans Pro"/>
                        <a:cs typeface="Source Sans Pro"/>
                        <a:sym typeface="Source Sans Pro"/>
                      </a:endParaRPr>
                    </a:p>
                  </a:txBody>
                  <a:tcPr marT="91425" marB="91425" marR="91425" marL="91425">
                    <a:solidFill>
                      <a:srgbClr val="FFF2CC"/>
                    </a:solidFill>
                  </a:tcPr>
                </a:tc>
                <a:tc>
                  <a:txBody>
                    <a:bodyPr/>
                    <a:lstStyle/>
                    <a:p>
                      <a:pPr indent="0" lvl="0" marL="0" rtl="0" algn="l">
                        <a:spcBef>
                          <a:spcPts val="0"/>
                        </a:spcBef>
                        <a:spcAft>
                          <a:spcPts val="0"/>
                        </a:spcAft>
                        <a:buNone/>
                      </a:pPr>
                      <a:r>
                        <a:t/>
                      </a:r>
                      <a:endParaRPr sz="1200">
                        <a:solidFill>
                          <a:srgbClr val="D0E0E3"/>
                        </a:solidFill>
                        <a:latin typeface="Source Sans Pro"/>
                        <a:ea typeface="Source Sans Pro"/>
                        <a:cs typeface="Source Sans Pro"/>
                        <a:sym typeface="Source Sans Pro"/>
                      </a:endParaRPr>
                    </a:p>
                  </a:txBody>
                  <a:tcPr marT="91425" marB="91425" marR="91425" marL="91425">
                    <a:solidFill>
                      <a:srgbClr val="FFF2CC"/>
                    </a:solidFill>
                  </a:tcPr>
                </a:tc>
                <a:tc>
                  <a:txBody>
                    <a:bodyPr/>
                    <a:lstStyle/>
                    <a:p>
                      <a:pPr indent="0" lvl="0" marL="0" rtl="0" algn="l">
                        <a:spcBef>
                          <a:spcPts val="0"/>
                        </a:spcBef>
                        <a:spcAft>
                          <a:spcPts val="0"/>
                        </a:spcAft>
                        <a:buNone/>
                      </a:pPr>
                      <a:r>
                        <a:t/>
                      </a:r>
                      <a:endParaRPr sz="1200">
                        <a:solidFill>
                          <a:srgbClr val="D0E0E3"/>
                        </a:solidFill>
                        <a:latin typeface="Source Sans Pro"/>
                        <a:ea typeface="Source Sans Pro"/>
                        <a:cs typeface="Source Sans Pro"/>
                        <a:sym typeface="Source Sans Pro"/>
                      </a:endParaRPr>
                    </a:p>
                  </a:txBody>
                  <a:tcPr marT="91425" marB="91425" marR="91425" marL="91425">
                    <a:solidFill>
                      <a:srgbClr val="FFF2CC"/>
                    </a:solidFill>
                  </a:tcPr>
                </a:tc>
                <a:tc>
                  <a:txBody>
                    <a:bodyPr/>
                    <a:lstStyle/>
                    <a:p>
                      <a:pPr indent="0" lvl="0" marL="0" rtl="0" algn="l">
                        <a:spcBef>
                          <a:spcPts val="0"/>
                        </a:spcBef>
                        <a:spcAft>
                          <a:spcPts val="0"/>
                        </a:spcAft>
                        <a:buNone/>
                      </a:pPr>
                      <a:r>
                        <a:t/>
                      </a:r>
                      <a:endParaRPr sz="1200">
                        <a:solidFill>
                          <a:srgbClr val="D0E0E3"/>
                        </a:solidFill>
                        <a:latin typeface="Source Sans Pro"/>
                        <a:ea typeface="Source Sans Pro"/>
                        <a:cs typeface="Source Sans Pro"/>
                        <a:sym typeface="Source Sans Pro"/>
                      </a:endParaRPr>
                    </a:p>
                  </a:txBody>
                  <a:tcPr marT="91425" marB="91425" marR="91425" marL="91425">
                    <a:solidFill>
                      <a:srgbClr val="FFF2CC"/>
                    </a:solidFill>
                  </a:tcPr>
                </a:tc>
                <a:tc>
                  <a:txBody>
                    <a:bodyPr/>
                    <a:lstStyle/>
                    <a:p>
                      <a:pPr indent="0" lvl="0" marL="0" rtl="0" algn="l">
                        <a:spcBef>
                          <a:spcPts val="0"/>
                        </a:spcBef>
                        <a:spcAft>
                          <a:spcPts val="0"/>
                        </a:spcAft>
                        <a:buNone/>
                      </a:pPr>
                      <a:r>
                        <a:t/>
                      </a:r>
                      <a:endParaRPr sz="1200">
                        <a:solidFill>
                          <a:srgbClr val="D0E0E3"/>
                        </a:solidFill>
                        <a:latin typeface="Source Sans Pro"/>
                        <a:ea typeface="Source Sans Pro"/>
                        <a:cs typeface="Source Sans Pro"/>
                        <a:sym typeface="Source Sans Pro"/>
                      </a:endParaRPr>
                    </a:p>
                  </a:txBody>
                  <a:tcPr marT="91425" marB="91425" marR="91425" marL="91425">
                    <a:solidFill>
                      <a:srgbClr val="FFF2CC"/>
                    </a:solidFill>
                  </a:tcPr>
                </a:tc>
              </a:tr>
            </a:tbl>
          </a:graphicData>
        </a:graphic>
      </p:graphicFrame>
      <p:sp>
        <p:nvSpPr>
          <p:cNvPr id="268" name="Google Shape;268;p38"/>
          <p:cNvSpPr txBox="1"/>
          <p:nvPr/>
        </p:nvSpPr>
        <p:spPr>
          <a:xfrm>
            <a:off x="560625" y="961075"/>
            <a:ext cx="42003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[Date range]</a:t>
            </a:r>
            <a:endParaRPr>
              <a:latin typeface="Source Sans Pro"/>
              <a:ea typeface="Source Sans Pro"/>
              <a:cs typeface="Source Sans Pro"/>
              <a:sym typeface="Source Sans Pro"/>
            </a:endParaRPr>
          </a:p>
          <a:p>
            <a:pPr indent="0" lvl="0" marL="0" rtl="0" algn="l">
              <a:spcBef>
                <a:spcPts val="0"/>
              </a:spcBef>
              <a:spcAft>
                <a:spcPts val="0"/>
              </a:spcAft>
              <a:buNone/>
            </a:pPr>
            <a:r>
              <a:rPr i="1" lang="en">
                <a:latin typeface="Source Sans Pro"/>
                <a:ea typeface="Source Sans Pro"/>
                <a:cs typeface="Source Sans Pro"/>
                <a:sym typeface="Source Sans Pro"/>
              </a:rPr>
              <a:t>[Comparison date range]</a:t>
            </a:r>
            <a:endParaRPr i="1">
              <a:latin typeface="Source Sans Pro"/>
              <a:ea typeface="Source Sans Pro"/>
              <a:cs typeface="Source Sans Pro"/>
              <a:sym typeface="Source Sans Pro"/>
            </a:endParaRPr>
          </a:p>
        </p:txBody>
      </p:sp>
      <p:sp>
        <p:nvSpPr>
          <p:cNvPr id="269" name="Google Shape;269;p38"/>
          <p:cNvSpPr txBox="1"/>
          <p:nvPr/>
        </p:nvSpPr>
        <p:spPr>
          <a:xfrm>
            <a:off x="5634025" y="1041050"/>
            <a:ext cx="3168000" cy="28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Sans Pro"/>
                <a:ea typeface="Source Sans Pro"/>
                <a:cs typeface="Source Sans Pro"/>
                <a:sym typeface="Source Sans Pro"/>
              </a:rPr>
              <a:t>Top performing TikTok </a:t>
            </a:r>
            <a:endParaRPr b="1">
              <a:latin typeface="Source Sans Pro"/>
              <a:ea typeface="Source Sans Pro"/>
              <a:cs typeface="Source Sans Pro"/>
              <a:sym typeface="Source Sans Pro"/>
            </a:endParaRPr>
          </a:p>
          <a:p>
            <a:pPr indent="0" lvl="0" marL="0" rtl="0" algn="l">
              <a:spcBef>
                <a:spcPts val="0"/>
              </a:spcBef>
              <a:spcAft>
                <a:spcPts val="0"/>
              </a:spcAft>
              <a:buNone/>
            </a:pPr>
            <a:r>
              <a:t/>
            </a:r>
            <a:endParaRPr b="1">
              <a:latin typeface="Source Sans Pro"/>
              <a:ea typeface="Source Sans Pro"/>
              <a:cs typeface="Source Sans Pro"/>
              <a:sym typeface="Source Sans Pro"/>
            </a:endParaRPr>
          </a:p>
          <a:p>
            <a:pPr indent="0" lvl="0" marL="0" rtl="0" algn="l">
              <a:spcBef>
                <a:spcPts val="0"/>
              </a:spcBef>
              <a:spcAft>
                <a:spcPts val="0"/>
              </a:spcAft>
              <a:buNone/>
            </a:pPr>
            <a:r>
              <a:rPr i="1" lang="en" sz="1200">
                <a:latin typeface="Source Sans Pro"/>
                <a:ea typeface="Source Sans Pro"/>
                <a:cs typeface="Source Sans Pro"/>
                <a:sym typeface="Source Sans Pro"/>
              </a:rPr>
              <a:t>[insert screenshot and URL here]</a:t>
            </a:r>
            <a:endParaRPr i="1" sz="1200">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Strategy/Tactics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0"/>
          <p:cNvSpPr txBox="1"/>
          <p:nvPr>
            <p:ph idx="4294967295" type="title"/>
          </p:nvPr>
        </p:nvSpPr>
        <p:spPr>
          <a:xfrm>
            <a:off x="311700" y="372500"/>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List Out Strategies with Tactics Below</a:t>
            </a:r>
            <a:endParaRPr/>
          </a:p>
        </p:txBody>
      </p:sp>
      <p:sp>
        <p:nvSpPr>
          <p:cNvPr id="280" name="Google Shape;280;p40"/>
          <p:cNvSpPr txBox="1"/>
          <p:nvPr>
            <p:ph idx="4294967295" type="body"/>
          </p:nvPr>
        </p:nvSpPr>
        <p:spPr>
          <a:xfrm>
            <a:off x="311700" y="1195200"/>
            <a:ext cx="8680500" cy="5244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2400">
                <a:solidFill>
                  <a:schemeClr val="accent5"/>
                </a:solidFill>
              </a:rPr>
              <a:t>Example: Continue to Build Brand Awareness</a:t>
            </a:r>
            <a:endParaRPr sz="2400">
              <a:solidFill>
                <a:schemeClr val="accent5"/>
              </a:solidFill>
            </a:endParaRPr>
          </a:p>
        </p:txBody>
      </p:sp>
      <p:cxnSp>
        <p:nvCxnSpPr>
          <p:cNvPr id="281" name="Google Shape;281;p40"/>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282" name="Google Shape;282;p40"/>
          <p:cNvSpPr txBox="1"/>
          <p:nvPr>
            <p:ph idx="4294967295" type="body"/>
          </p:nvPr>
        </p:nvSpPr>
        <p:spPr>
          <a:xfrm>
            <a:off x="311700" y="1885000"/>
            <a:ext cx="8520600" cy="2753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1400"/>
              <a:t>Examples of Tactics</a:t>
            </a:r>
            <a:endParaRPr sz="1400"/>
          </a:p>
          <a:p>
            <a:pPr indent="-310832" lvl="0" marL="457200" rtl="0" algn="l">
              <a:spcBef>
                <a:spcPts val="1200"/>
              </a:spcBef>
              <a:spcAft>
                <a:spcPts val="0"/>
              </a:spcAft>
              <a:buSzPct val="100000"/>
              <a:buChar char="●"/>
            </a:pPr>
            <a:r>
              <a:rPr lang="en" sz="1400"/>
              <a:t>Leveraging a social media calendar will help bring content into one place</a:t>
            </a:r>
            <a:endParaRPr sz="1400"/>
          </a:p>
          <a:p>
            <a:pPr indent="-310832" lvl="0" marL="457200" rtl="0" algn="l">
              <a:spcBef>
                <a:spcPts val="0"/>
              </a:spcBef>
              <a:spcAft>
                <a:spcPts val="0"/>
              </a:spcAft>
              <a:buSzPct val="100000"/>
              <a:buChar char="●"/>
            </a:pPr>
            <a:r>
              <a:rPr lang="en" sz="1400"/>
              <a:t>Feed the content monster</a:t>
            </a:r>
            <a:endParaRPr sz="1400"/>
          </a:p>
          <a:p>
            <a:pPr indent="-310832" lvl="0" marL="457200" rtl="0" algn="l">
              <a:spcBef>
                <a:spcPts val="0"/>
              </a:spcBef>
              <a:spcAft>
                <a:spcPts val="0"/>
              </a:spcAft>
              <a:buSzPct val="100000"/>
              <a:buChar char="●"/>
            </a:pPr>
            <a:r>
              <a:rPr lang="en" sz="1400"/>
              <a:t>80/20 Rule</a:t>
            </a:r>
            <a:endParaRPr sz="1400"/>
          </a:p>
          <a:p>
            <a:pPr indent="-310832" lvl="1" marL="914400" rtl="0" algn="l">
              <a:spcBef>
                <a:spcPts val="0"/>
              </a:spcBef>
              <a:spcAft>
                <a:spcPts val="0"/>
              </a:spcAft>
              <a:buSzPct val="100000"/>
              <a:buChar char="○"/>
            </a:pPr>
            <a:r>
              <a:rPr lang="en"/>
              <a:t>80% of your posts should inform, educate, or entertain your audience</a:t>
            </a:r>
            <a:endParaRPr/>
          </a:p>
          <a:p>
            <a:pPr indent="-310832" lvl="1" marL="914400" rtl="0" algn="l">
              <a:spcBef>
                <a:spcPts val="0"/>
              </a:spcBef>
              <a:spcAft>
                <a:spcPts val="0"/>
              </a:spcAft>
              <a:buSzPct val="100000"/>
              <a:buChar char="○"/>
            </a:pPr>
            <a:r>
              <a:rPr lang="en"/>
              <a:t>20% can directly promote your brand</a:t>
            </a:r>
            <a:endParaRPr/>
          </a:p>
          <a:p>
            <a:pPr indent="-310832" lvl="0" marL="457200" rtl="0" algn="l">
              <a:spcBef>
                <a:spcPts val="0"/>
              </a:spcBef>
              <a:spcAft>
                <a:spcPts val="0"/>
              </a:spcAft>
              <a:buSzPct val="100000"/>
              <a:buChar char="●"/>
            </a:pPr>
            <a:r>
              <a:rPr lang="en" sz="1400"/>
              <a:t>Determine frequency of posts across social media channels</a:t>
            </a:r>
            <a:endParaRPr sz="1400"/>
          </a:p>
          <a:p>
            <a:pPr indent="-310832" lvl="1" marL="914400" rtl="0" algn="l">
              <a:spcBef>
                <a:spcPts val="0"/>
              </a:spcBef>
              <a:spcAft>
                <a:spcPts val="0"/>
              </a:spcAft>
              <a:buSzPct val="100000"/>
              <a:buChar char="○"/>
            </a:pPr>
            <a:r>
              <a:rPr lang="en"/>
              <a:t>Instagram (feed): 3-7 times per week</a:t>
            </a:r>
            <a:endParaRPr/>
          </a:p>
          <a:p>
            <a:pPr indent="-310832" lvl="1" marL="914400" rtl="0" algn="l">
              <a:spcBef>
                <a:spcPts val="0"/>
              </a:spcBef>
              <a:spcAft>
                <a:spcPts val="0"/>
              </a:spcAft>
              <a:buSzPct val="100000"/>
              <a:buChar char="○"/>
            </a:pPr>
            <a:r>
              <a:rPr lang="en"/>
              <a:t>Facebook: 1-2 times per day</a:t>
            </a:r>
            <a:endParaRPr/>
          </a:p>
          <a:p>
            <a:pPr indent="-310832" lvl="1" marL="914400" rtl="0" algn="l">
              <a:spcBef>
                <a:spcPts val="0"/>
              </a:spcBef>
              <a:spcAft>
                <a:spcPts val="0"/>
              </a:spcAft>
              <a:buSzPct val="100000"/>
              <a:buChar char="○"/>
            </a:pPr>
            <a:r>
              <a:rPr lang="en"/>
              <a:t>Twitter: 1-5 times per day</a:t>
            </a:r>
            <a:endParaRPr/>
          </a:p>
          <a:p>
            <a:pPr indent="-310832" lvl="1" marL="914400" rtl="0" algn="l">
              <a:spcBef>
                <a:spcPts val="0"/>
              </a:spcBef>
              <a:spcAft>
                <a:spcPts val="0"/>
              </a:spcAft>
              <a:buSzPct val="100000"/>
              <a:buChar char="○"/>
            </a:pPr>
            <a:r>
              <a:rPr lang="en"/>
              <a:t>LinkedIn: 1-5 times per day</a:t>
            </a:r>
            <a:endParaRPr/>
          </a:p>
          <a:p>
            <a:pPr indent="-310832" lvl="0" marL="457200" rtl="0" algn="l">
              <a:spcBef>
                <a:spcPts val="0"/>
              </a:spcBef>
              <a:spcAft>
                <a:spcPts val="0"/>
              </a:spcAft>
              <a:buSzPct val="100000"/>
              <a:buChar char="●"/>
            </a:pPr>
            <a:r>
              <a:rPr lang="en" sz="1400"/>
              <a:t>Look into listing our blog posts onto other 3rd party websites, link building, etc.</a:t>
            </a:r>
            <a:endParaRPr sz="1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Q&amp;A?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Evaluate the Session in the Winter Institute 2023 App</a:t>
            </a:r>
            <a:endParaRPr/>
          </a:p>
        </p:txBody>
      </p:sp>
      <p:sp>
        <p:nvSpPr>
          <p:cNvPr id="77" name="Google Shape;77;p15"/>
          <p:cNvSpPr txBox="1"/>
          <p:nvPr>
            <p:ph idx="1" type="body"/>
          </p:nvPr>
        </p:nvSpPr>
        <p:spPr>
          <a:xfrm>
            <a:off x="311700" y="1017725"/>
            <a:ext cx="8520600" cy="389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en"/>
              <a:t>				</a:t>
            </a:r>
            <a:endParaRPr b="0"/>
          </a:p>
          <a:p>
            <a:pPr indent="0" lvl="0" marL="0" rtl="0" algn="l">
              <a:spcBef>
                <a:spcPts val="1200"/>
              </a:spcBef>
              <a:spcAft>
                <a:spcPts val="1200"/>
              </a:spcAft>
              <a:buNone/>
            </a:pPr>
            <a:r>
              <a:t/>
            </a:r>
            <a:endParaRPr b="0"/>
          </a:p>
        </p:txBody>
      </p:sp>
      <p:pic>
        <p:nvPicPr>
          <p:cNvPr id="78" name="Google Shape;78;p15"/>
          <p:cNvPicPr preferRelativeResize="0"/>
          <p:nvPr/>
        </p:nvPicPr>
        <p:blipFill>
          <a:blip r:embed="rId3">
            <a:alphaModFix/>
          </a:blip>
          <a:stretch>
            <a:fillRect/>
          </a:stretch>
        </p:blipFill>
        <p:spPr>
          <a:xfrm>
            <a:off x="3786550" y="1531750"/>
            <a:ext cx="1570899" cy="3400852"/>
          </a:xfrm>
          <a:prstGeom prst="rect">
            <a:avLst/>
          </a:prstGeom>
          <a:noFill/>
          <a:ln>
            <a:noFill/>
          </a:ln>
          <a:effectLst>
            <a:outerShdw blurRad="57150" rotWithShape="0" algn="bl" dist="95250">
              <a:srgbClr val="000000">
                <a:alpha val="56000"/>
              </a:srgbClr>
            </a:outerShdw>
          </a:effectLst>
        </p:spPr>
      </p:pic>
      <p:pic>
        <p:nvPicPr>
          <p:cNvPr id="79" name="Google Shape;79;p15"/>
          <p:cNvPicPr preferRelativeResize="0"/>
          <p:nvPr/>
        </p:nvPicPr>
        <p:blipFill>
          <a:blip r:embed="rId4">
            <a:alphaModFix/>
          </a:blip>
          <a:stretch>
            <a:fillRect/>
          </a:stretch>
        </p:blipFill>
        <p:spPr>
          <a:xfrm>
            <a:off x="6816400" y="1531738"/>
            <a:ext cx="1664208" cy="3400868"/>
          </a:xfrm>
          <a:prstGeom prst="rect">
            <a:avLst/>
          </a:prstGeom>
          <a:noFill/>
          <a:ln>
            <a:noFill/>
          </a:ln>
          <a:effectLst>
            <a:outerShdw blurRad="57150" rotWithShape="0" algn="bl" dist="95250">
              <a:srgbClr val="000000">
                <a:alpha val="50000"/>
              </a:srgbClr>
            </a:outerShdw>
          </a:effectLst>
        </p:spPr>
      </p:pic>
      <p:sp>
        <p:nvSpPr>
          <p:cNvPr id="80" name="Google Shape;80;p15"/>
          <p:cNvSpPr txBox="1"/>
          <p:nvPr/>
        </p:nvSpPr>
        <p:spPr>
          <a:xfrm>
            <a:off x="709350" y="1059163"/>
            <a:ext cx="1665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accent2"/>
                </a:solidFill>
                <a:latin typeface="Signika"/>
                <a:ea typeface="Signika"/>
                <a:cs typeface="Signika"/>
                <a:sym typeface="Signika"/>
              </a:rPr>
              <a:t>Find Session</a:t>
            </a:r>
            <a:endParaRPr sz="1600">
              <a:solidFill>
                <a:schemeClr val="accent2"/>
              </a:solidFill>
              <a:latin typeface="Signika"/>
              <a:ea typeface="Signika"/>
              <a:cs typeface="Signika"/>
              <a:sym typeface="Signika"/>
            </a:endParaRPr>
          </a:p>
        </p:txBody>
      </p:sp>
      <p:sp>
        <p:nvSpPr>
          <p:cNvPr id="81" name="Google Shape;81;p15"/>
          <p:cNvSpPr txBox="1"/>
          <p:nvPr/>
        </p:nvSpPr>
        <p:spPr>
          <a:xfrm>
            <a:off x="3762875" y="1059175"/>
            <a:ext cx="1665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latin typeface="Signika"/>
                <a:ea typeface="Signika"/>
                <a:cs typeface="Signika"/>
                <a:sym typeface="Signika"/>
              </a:rPr>
              <a:t>Add Session</a:t>
            </a:r>
            <a:endParaRPr sz="1600">
              <a:solidFill>
                <a:schemeClr val="dk2"/>
              </a:solidFill>
              <a:latin typeface="Signika"/>
              <a:ea typeface="Signika"/>
              <a:cs typeface="Signika"/>
              <a:sym typeface="Signika"/>
            </a:endParaRPr>
          </a:p>
        </p:txBody>
      </p:sp>
      <p:sp>
        <p:nvSpPr>
          <p:cNvPr id="82" name="Google Shape;82;p15"/>
          <p:cNvSpPr txBox="1"/>
          <p:nvPr/>
        </p:nvSpPr>
        <p:spPr>
          <a:xfrm>
            <a:off x="6816400" y="1059163"/>
            <a:ext cx="16656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2"/>
                </a:solidFill>
                <a:latin typeface="Signika"/>
                <a:ea typeface="Signika"/>
                <a:cs typeface="Signika"/>
                <a:sym typeface="Signika"/>
              </a:rPr>
              <a:t>Rate Session</a:t>
            </a:r>
            <a:endParaRPr sz="1600">
              <a:solidFill>
                <a:schemeClr val="dk2"/>
              </a:solidFill>
              <a:latin typeface="Signika"/>
              <a:ea typeface="Signika"/>
              <a:cs typeface="Signika"/>
              <a:sym typeface="Signika"/>
            </a:endParaRPr>
          </a:p>
        </p:txBody>
      </p:sp>
      <p:cxnSp>
        <p:nvCxnSpPr>
          <p:cNvPr id="83" name="Google Shape;83;p15"/>
          <p:cNvCxnSpPr/>
          <p:nvPr/>
        </p:nvCxnSpPr>
        <p:spPr>
          <a:xfrm>
            <a:off x="556950" y="2886876"/>
            <a:ext cx="0" cy="0"/>
          </a:xfrm>
          <a:prstGeom prst="straightConnector1">
            <a:avLst/>
          </a:prstGeom>
          <a:noFill/>
          <a:ln cap="flat" cmpd="sng" w="9525">
            <a:solidFill>
              <a:schemeClr val="accent4"/>
            </a:solidFill>
            <a:prstDash val="solid"/>
            <a:round/>
            <a:headEnd len="med" w="med" type="none"/>
            <a:tailEnd len="med" w="med" type="triangle"/>
          </a:ln>
        </p:spPr>
      </p:cxnSp>
      <p:pic>
        <p:nvPicPr>
          <p:cNvPr id="84" name="Google Shape;84;p15"/>
          <p:cNvPicPr preferRelativeResize="0"/>
          <p:nvPr/>
        </p:nvPicPr>
        <p:blipFill>
          <a:blip r:embed="rId5">
            <a:alphaModFix/>
          </a:blip>
          <a:stretch>
            <a:fillRect/>
          </a:stretch>
        </p:blipFill>
        <p:spPr>
          <a:xfrm>
            <a:off x="756701" y="1531744"/>
            <a:ext cx="1570899" cy="3400858"/>
          </a:xfrm>
          <a:prstGeom prst="rect">
            <a:avLst/>
          </a:prstGeom>
          <a:noFill/>
          <a:ln>
            <a:noFill/>
          </a:ln>
          <a:effectLst>
            <a:outerShdw blurRad="57150" rotWithShape="0" algn="bl" dist="95250">
              <a:srgbClr val="000000">
                <a:alpha val="50000"/>
              </a:srgbClr>
            </a:outerShdw>
          </a:effectLst>
        </p:spPr>
      </p:pic>
      <p:cxnSp>
        <p:nvCxnSpPr>
          <p:cNvPr id="85" name="Google Shape;85;p15"/>
          <p:cNvCxnSpPr/>
          <p:nvPr/>
        </p:nvCxnSpPr>
        <p:spPr>
          <a:xfrm>
            <a:off x="3681150" y="3039276"/>
            <a:ext cx="0" cy="0"/>
          </a:xfrm>
          <a:prstGeom prst="straightConnector1">
            <a:avLst/>
          </a:prstGeom>
          <a:noFill/>
          <a:ln cap="flat" cmpd="sng" w="9525">
            <a:solidFill>
              <a:schemeClr val="accent4"/>
            </a:solidFill>
            <a:prstDash val="solid"/>
            <a:round/>
            <a:headEnd len="med" w="med" type="none"/>
            <a:tailEnd len="med" w="med" type="triangle"/>
          </a:ln>
        </p:spPr>
      </p:cxnSp>
      <p:cxnSp>
        <p:nvCxnSpPr>
          <p:cNvPr id="86" name="Google Shape;86;p15"/>
          <p:cNvCxnSpPr/>
          <p:nvPr/>
        </p:nvCxnSpPr>
        <p:spPr>
          <a:xfrm>
            <a:off x="6652950" y="3801276"/>
            <a:ext cx="0" cy="0"/>
          </a:xfrm>
          <a:prstGeom prst="straightConnector1">
            <a:avLst/>
          </a:prstGeom>
          <a:noFill/>
          <a:ln cap="flat" cmpd="sng" w="9525">
            <a:solidFill>
              <a:schemeClr val="accent4"/>
            </a:solidFill>
            <a:prstDash val="solid"/>
            <a:round/>
            <a:headEnd len="med" w="med" type="none"/>
            <a:tailEnd len="med" w="med" type="triangl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Please ask ABA for contact </a:t>
            </a:r>
            <a:r>
              <a:rPr lang="en"/>
              <a:t>information</a:t>
            </a:r>
            <a:r>
              <a:rPr lang="en"/>
              <a:t> to get in touch with me!</a:t>
            </a:r>
            <a:endParaRPr/>
          </a:p>
        </p:txBody>
      </p:sp>
      <p:sp>
        <p:nvSpPr>
          <p:cNvPr id="293" name="Google Shape;293;p42"/>
          <p:cNvSpPr txBox="1"/>
          <p:nvPr>
            <p:ph type="title"/>
          </p:nvPr>
        </p:nvSpPr>
        <p:spPr>
          <a:xfrm>
            <a:off x="265500" y="1912650"/>
            <a:ext cx="4045200" cy="13182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Interested in Hiring Christina?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a:bodyPr>
          <a:lstStyle/>
          <a:p>
            <a:pPr indent="0" lvl="0" marL="0" rtl="0" algn="ctr">
              <a:spcBef>
                <a:spcPts val="0"/>
              </a:spcBef>
              <a:spcAft>
                <a:spcPts val="0"/>
              </a:spcAft>
              <a:buNone/>
            </a:pPr>
            <a:r>
              <a:rPr lang="en" sz="10600"/>
              <a:t>Thank you for joining!</a:t>
            </a:r>
            <a:endParaRPr sz="10600"/>
          </a:p>
          <a:p>
            <a:pPr indent="0" lvl="0" marL="0" rtl="0" algn="l">
              <a:spcBef>
                <a:spcPts val="1200"/>
              </a:spcBef>
              <a:spcAft>
                <a:spcPts val="1200"/>
              </a:spcAft>
              <a:buNone/>
            </a:pPr>
            <a:r>
              <a:rPr lang="en" sz="7016"/>
              <a:t> Please complete the session evaluation in the app.</a:t>
            </a:r>
            <a:endParaRPr sz="7016"/>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Business Objectives &amp; Goals</a:t>
            </a:r>
            <a:endParaRPr/>
          </a:p>
          <a:p>
            <a:pPr indent="-342900" lvl="0" marL="457200" rtl="0" algn="l">
              <a:spcBef>
                <a:spcPts val="0"/>
              </a:spcBef>
              <a:spcAft>
                <a:spcPts val="0"/>
              </a:spcAft>
              <a:buSzPts val="1800"/>
              <a:buChar char="●"/>
            </a:pPr>
            <a:r>
              <a:rPr lang="en"/>
              <a:t>Audience/Buyer Personas</a:t>
            </a:r>
            <a:endParaRPr/>
          </a:p>
          <a:p>
            <a:pPr indent="-342900" lvl="0" marL="457200" rtl="0" algn="l">
              <a:spcBef>
                <a:spcPts val="0"/>
              </a:spcBef>
              <a:spcAft>
                <a:spcPts val="0"/>
              </a:spcAft>
              <a:buSzPts val="1800"/>
              <a:buChar char="●"/>
            </a:pPr>
            <a:r>
              <a:rPr lang="en"/>
              <a:t>Competitive Analysis</a:t>
            </a:r>
            <a:endParaRPr/>
          </a:p>
          <a:p>
            <a:pPr indent="-342900" lvl="0" marL="457200" rtl="0" algn="l">
              <a:spcBef>
                <a:spcPts val="0"/>
              </a:spcBef>
              <a:spcAft>
                <a:spcPts val="0"/>
              </a:spcAft>
              <a:buSzPts val="1800"/>
              <a:buChar char="●"/>
            </a:pPr>
            <a:r>
              <a:rPr lang="en"/>
              <a:t>Social Listening</a:t>
            </a:r>
            <a:endParaRPr/>
          </a:p>
          <a:p>
            <a:pPr indent="-342900" lvl="0" marL="457200" rtl="0" algn="l">
              <a:spcBef>
                <a:spcPts val="0"/>
              </a:spcBef>
              <a:spcAft>
                <a:spcPts val="0"/>
              </a:spcAft>
              <a:buSzPts val="1800"/>
              <a:buChar char="●"/>
            </a:pPr>
            <a:r>
              <a:rPr lang="en"/>
              <a:t>Social Media Audit</a:t>
            </a:r>
            <a:endParaRPr/>
          </a:p>
          <a:p>
            <a:pPr indent="-342900" lvl="0" marL="457200" rtl="0" algn="l">
              <a:spcBef>
                <a:spcPts val="0"/>
              </a:spcBef>
              <a:spcAft>
                <a:spcPts val="0"/>
              </a:spcAft>
              <a:buSzPts val="1800"/>
              <a:buChar char="●"/>
            </a:pPr>
            <a:r>
              <a:rPr lang="en"/>
              <a:t>Metrics to Consider</a:t>
            </a:r>
            <a:endParaRPr/>
          </a:p>
          <a:p>
            <a:pPr indent="-342900" lvl="0" marL="457200" rtl="0" algn="l">
              <a:spcBef>
                <a:spcPts val="0"/>
              </a:spcBef>
              <a:spcAft>
                <a:spcPts val="0"/>
              </a:spcAft>
              <a:buSzPts val="1800"/>
              <a:buChar char="●"/>
            </a:pPr>
            <a:r>
              <a:rPr lang="en"/>
              <a:t>Additional Data Tracking</a:t>
            </a:r>
            <a:endParaRPr/>
          </a:p>
          <a:p>
            <a:pPr indent="-342900" lvl="0" marL="457200" rtl="0" algn="l">
              <a:spcBef>
                <a:spcPts val="0"/>
              </a:spcBef>
              <a:spcAft>
                <a:spcPts val="0"/>
              </a:spcAft>
              <a:buSzPts val="1800"/>
              <a:buChar char="●"/>
            </a:pPr>
            <a:r>
              <a:rPr lang="en"/>
              <a:t>Strategy/Tactics</a:t>
            </a:r>
            <a:endParaRPr/>
          </a:p>
        </p:txBody>
      </p:sp>
      <p:sp>
        <p:nvSpPr>
          <p:cNvPr id="92" name="Google Shape;92;p16"/>
          <p:cNvSpPr txBox="1"/>
          <p:nvPr>
            <p:ph type="title"/>
          </p:nvPr>
        </p:nvSpPr>
        <p:spPr>
          <a:xfrm>
            <a:off x="265500" y="1912650"/>
            <a:ext cx="4045200" cy="1318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About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322675"/>
            <a:ext cx="8368200" cy="68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Business Objectives &amp; Goals</a:t>
            </a:r>
            <a:endParaRPr/>
          </a:p>
        </p:txBody>
      </p:sp>
      <p:graphicFrame>
        <p:nvGraphicFramePr>
          <p:cNvPr id="98" name="Google Shape;98;p17"/>
          <p:cNvGraphicFramePr/>
          <p:nvPr/>
        </p:nvGraphicFramePr>
        <p:xfrm>
          <a:off x="387900" y="856380"/>
          <a:ext cx="3000000" cy="3000000"/>
        </p:xfrm>
        <a:graphic>
          <a:graphicData uri="http://schemas.openxmlformats.org/drawingml/2006/table">
            <a:tbl>
              <a:tblPr>
                <a:noFill/>
                <a:tableStyleId>{0C0DD295-1FFD-4EBA-BBB3-120D91AF4ACE}</a:tableStyleId>
              </a:tblPr>
              <a:tblGrid>
                <a:gridCol w="1841525"/>
                <a:gridCol w="3870425"/>
                <a:gridCol w="2656225"/>
              </a:tblGrid>
              <a:tr h="373775">
                <a:tc>
                  <a:txBody>
                    <a:bodyPr/>
                    <a:lstStyle/>
                    <a:p>
                      <a:pPr indent="0" lvl="0" marL="0" rtl="0" algn="l">
                        <a:spcBef>
                          <a:spcPts val="0"/>
                        </a:spcBef>
                        <a:spcAft>
                          <a:spcPts val="0"/>
                        </a:spcAft>
                        <a:buNone/>
                      </a:pPr>
                      <a:r>
                        <a:rPr lang="en">
                          <a:solidFill>
                            <a:schemeClr val="dk1"/>
                          </a:solidFill>
                        </a:rPr>
                        <a:t>Business Objective</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Social Media Goal</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Metric(s)</a:t>
                      </a:r>
                      <a:endParaRPr>
                        <a:solidFill>
                          <a:schemeClr val="dk1"/>
                        </a:solidFill>
                      </a:endParaRPr>
                    </a:p>
                  </a:txBody>
                  <a:tcPr marT="91425" marB="91425" marR="91425" marL="91425"/>
                </a:tc>
              </a:tr>
              <a:tr h="922925">
                <a:tc>
                  <a:txBody>
                    <a:bodyPr/>
                    <a:lstStyle/>
                    <a:p>
                      <a:pPr indent="0" lvl="0" marL="0" rtl="0" algn="l">
                        <a:spcBef>
                          <a:spcPts val="0"/>
                        </a:spcBef>
                        <a:spcAft>
                          <a:spcPts val="0"/>
                        </a:spcAft>
                        <a:buNone/>
                      </a:pPr>
                      <a:r>
                        <a:rPr lang="en">
                          <a:solidFill>
                            <a:schemeClr val="dk1"/>
                          </a:solidFill>
                        </a:rPr>
                        <a:t>Grow the Brand</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Awareness </a:t>
                      </a:r>
                      <a:endParaRPr>
                        <a:solidFill>
                          <a:schemeClr val="dk1"/>
                        </a:solidFill>
                      </a:endParaRPr>
                    </a:p>
                    <a:p>
                      <a:pPr indent="0" lvl="0" marL="0" rtl="0" algn="l">
                        <a:spcBef>
                          <a:spcPts val="0"/>
                        </a:spcBef>
                        <a:spcAft>
                          <a:spcPts val="0"/>
                        </a:spcAft>
                        <a:buNone/>
                      </a:pPr>
                      <a:r>
                        <a:rPr lang="en">
                          <a:solidFill>
                            <a:schemeClr val="dk1"/>
                          </a:solidFill>
                        </a:rPr>
                        <a:t>(these metrics illuminate your current and potential audience)</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Followers, shares, etc.</a:t>
                      </a:r>
                      <a:endParaRPr>
                        <a:solidFill>
                          <a:schemeClr val="dk1"/>
                        </a:solidFill>
                      </a:endParaRPr>
                    </a:p>
                  </a:txBody>
                  <a:tcPr marT="91425" marB="91425" marR="91425" marL="91425"/>
                </a:tc>
              </a:tr>
              <a:tr h="922925">
                <a:tc>
                  <a:txBody>
                    <a:bodyPr/>
                    <a:lstStyle/>
                    <a:p>
                      <a:pPr indent="0" lvl="0" marL="0" rtl="0" algn="l">
                        <a:spcBef>
                          <a:spcPts val="0"/>
                        </a:spcBef>
                        <a:spcAft>
                          <a:spcPts val="0"/>
                        </a:spcAft>
                        <a:buNone/>
                      </a:pPr>
                      <a:r>
                        <a:rPr lang="en">
                          <a:solidFill>
                            <a:schemeClr val="dk1"/>
                          </a:solidFill>
                        </a:rPr>
                        <a:t>Turn customers into advocates</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Engagement</a:t>
                      </a:r>
                      <a:endParaRPr>
                        <a:solidFill>
                          <a:schemeClr val="dk1"/>
                        </a:solidFill>
                      </a:endParaRPr>
                    </a:p>
                    <a:p>
                      <a:pPr indent="0" lvl="0" marL="0" rtl="0" algn="l">
                        <a:spcBef>
                          <a:spcPts val="0"/>
                        </a:spcBef>
                        <a:spcAft>
                          <a:spcPts val="0"/>
                        </a:spcAft>
                        <a:buNone/>
                      </a:pPr>
                      <a:r>
                        <a:rPr lang="en">
                          <a:solidFill>
                            <a:schemeClr val="dk1"/>
                          </a:solidFill>
                        </a:rPr>
                        <a:t>(these metrics show how audiences are interacting with your content)</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Comments, likes, @mentions, etc.</a:t>
                      </a:r>
                      <a:endParaRPr>
                        <a:solidFill>
                          <a:schemeClr val="dk1"/>
                        </a:solidFill>
                      </a:endParaRPr>
                    </a:p>
                  </a:txBody>
                  <a:tcPr marT="91425" marB="91425" marR="91425" marL="91425"/>
                </a:tc>
              </a:tr>
              <a:tr h="922925">
                <a:tc>
                  <a:txBody>
                    <a:bodyPr/>
                    <a:lstStyle/>
                    <a:p>
                      <a:pPr indent="0" lvl="0" marL="0" rtl="0" algn="l">
                        <a:spcBef>
                          <a:spcPts val="0"/>
                        </a:spcBef>
                        <a:spcAft>
                          <a:spcPts val="0"/>
                        </a:spcAft>
                        <a:buNone/>
                      </a:pPr>
                      <a:r>
                        <a:rPr lang="en">
                          <a:solidFill>
                            <a:schemeClr val="dk1"/>
                          </a:solidFill>
                        </a:rPr>
                        <a:t>Drive leads and sales</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Conversions</a:t>
                      </a:r>
                      <a:endParaRPr>
                        <a:solidFill>
                          <a:schemeClr val="dk1"/>
                        </a:solidFill>
                      </a:endParaRPr>
                    </a:p>
                    <a:p>
                      <a:pPr indent="0" lvl="0" marL="0" rtl="0" algn="l">
                        <a:spcBef>
                          <a:spcPts val="0"/>
                        </a:spcBef>
                        <a:spcAft>
                          <a:spcPts val="0"/>
                        </a:spcAft>
                        <a:buNone/>
                      </a:pPr>
                      <a:r>
                        <a:rPr lang="en">
                          <a:solidFill>
                            <a:schemeClr val="dk1"/>
                          </a:solidFill>
                        </a:rPr>
                        <a:t>(these metrics demonstrate the effectiveness of your social engagement)</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Website clicks, email signups, etc.</a:t>
                      </a:r>
                      <a:endParaRPr>
                        <a:solidFill>
                          <a:schemeClr val="dk1"/>
                        </a:solidFill>
                      </a:endParaRPr>
                    </a:p>
                  </a:txBody>
                  <a:tcPr marT="91425" marB="91425" marR="91425" marL="91425"/>
                </a:tc>
              </a:tr>
              <a:tr h="922925">
                <a:tc>
                  <a:txBody>
                    <a:bodyPr/>
                    <a:lstStyle/>
                    <a:p>
                      <a:pPr indent="0" lvl="0" marL="0" rtl="0" algn="l">
                        <a:spcBef>
                          <a:spcPts val="0"/>
                        </a:spcBef>
                        <a:spcAft>
                          <a:spcPts val="0"/>
                        </a:spcAft>
                        <a:buNone/>
                      </a:pPr>
                      <a:r>
                        <a:rPr lang="en">
                          <a:solidFill>
                            <a:schemeClr val="dk1"/>
                          </a:solidFill>
                        </a:rPr>
                        <a:t>Improve customer retention</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Consumer</a:t>
                      </a:r>
                      <a:endParaRPr>
                        <a:solidFill>
                          <a:schemeClr val="dk1"/>
                        </a:solidFill>
                      </a:endParaRPr>
                    </a:p>
                    <a:p>
                      <a:pPr indent="0" lvl="0" marL="0" rtl="0" algn="l">
                        <a:spcBef>
                          <a:spcPts val="0"/>
                        </a:spcBef>
                        <a:spcAft>
                          <a:spcPts val="0"/>
                        </a:spcAft>
                        <a:buNone/>
                      </a:pPr>
                      <a:r>
                        <a:rPr lang="en">
                          <a:solidFill>
                            <a:schemeClr val="dk1"/>
                          </a:solidFill>
                        </a:rPr>
                        <a:t>(these metrics reflect how active customers think and feel about your brand</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Testimonials, social media sentiment, etc.</a:t>
                      </a:r>
                      <a:endParaRPr>
                        <a:solidFill>
                          <a:schemeClr val="dk1"/>
                        </a:solidFill>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idx="4294967295" type="title"/>
          </p:nvPr>
        </p:nvSpPr>
        <p:spPr>
          <a:xfrm>
            <a:off x="311700" y="372500"/>
            <a:ext cx="85206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Audience/Buyer Personas</a:t>
            </a:r>
            <a:endParaRPr/>
          </a:p>
        </p:txBody>
      </p:sp>
      <p:sp>
        <p:nvSpPr>
          <p:cNvPr id="104" name="Google Shape;104;p18"/>
          <p:cNvSpPr txBox="1"/>
          <p:nvPr>
            <p:ph idx="4294967295" type="body"/>
          </p:nvPr>
        </p:nvSpPr>
        <p:spPr>
          <a:xfrm>
            <a:off x="311700" y="1195200"/>
            <a:ext cx="5515200" cy="5244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sz="2400">
                <a:solidFill>
                  <a:schemeClr val="accent5"/>
                </a:solidFill>
              </a:rPr>
              <a:t>Suggested Details to Focus In On:</a:t>
            </a:r>
            <a:endParaRPr sz="2400">
              <a:solidFill>
                <a:schemeClr val="accent5"/>
              </a:solidFill>
            </a:endParaRPr>
          </a:p>
        </p:txBody>
      </p:sp>
      <p:cxnSp>
        <p:nvCxnSpPr>
          <p:cNvPr id="105" name="Google Shape;105;p18"/>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106" name="Google Shape;106;p18"/>
          <p:cNvSpPr txBox="1"/>
          <p:nvPr>
            <p:ph idx="4294967295" type="body"/>
          </p:nvPr>
        </p:nvSpPr>
        <p:spPr>
          <a:xfrm>
            <a:off x="311700" y="1916330"/>
            <a:ext cx="3853200" cy="27531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Age</a:t>
            </a:r>
            <a:endParaRPr sz="1400"/>
          </a:p>
          <a:p>
            <a:pPr indent="-317500" lvl="0" marL="457200" rtl="0" algn="l">
              <a:spcBef>
                <a:spcPts val="0"/>
              </a:spcBef>
              <a:spcAft>
                <a:spcPts val="0"/>
              </a:spcAft>
              <a:buSzPts val="1400"/>
              <a:buChar char="●"/>
            </a:pPr>
            <a:r>
              <a:rPr lang="en" sz="1400"/>
              <a:t>Location</a:t>
            </a:r>
            <a:endParaRPr sz="1400"/>
          </a:p>
          <a:p>
            <a:pPr indent="-317500" lvl="0" marL="457200" rtl="0" algn="l">
              <a:spcBef>
                <a:spcPts val="0"/>
              </a:spcBef>
              <a:spcAft>
                <a:spcPts val="0"/>
              </a:spcAft>
              <a:buSzPts val="1400"/>
              <a:buChar char="●"/>
            </a:pPr>
            <a:r>
              <a:rPr lang="en" sz="1400"/>
              <a:t>Language</a:t>
            </a:r>
            <a:endParaRPr sz="1400"/>
          </a:p>
          <a:p>
            <a:pPr indent="-317500" lvl="0" marL="457200" rtl="0" algn="l">
              <a:spcBef>
                <a:spcPts val="0"/>
              </a:spcBef>
              <a:spcAft>
                <a:spcPts val="0"/>
              </a:spcAft>
              <a:buSzPts val="1400"/>
              <a:buChar char="●"/>
            </a:pPr>
            <a:r>
              <a:rPr lang="en" sz="1400"/>
              <a:t>Spending power and patterns</a:t>
            </a:r>
            <a:endParaRPr sz="1400"/>
          </a:p>
          <a:p>
            <a:pPr indent="-317500" lvl="0" marL="457200" rtl="0" algn="l">
              <a:spcBef>
                <a:spcPts val="0"/>
              </a:spcBef>
              <a:spcAft>
                <a:spcPts val="0"/>
              </a:spcAft>
              <a:buSzPts val="1400"/>
              <a:buChar char="●"/>
            </a:pPr>
            <a:r>
              <a:rPr lang="en" sz="1400"/>
              <a:t>Interests*</a:t>
            </a:r>
            <a:endParaRPr sz="1400"/>
          </a:p>
          <a:p>
            <a:pPr indent="-317500" lvl="0" marL="457200" rtl="0" algn="l">
              <a:spcBef>
                <a:spcPts val="0"/>
              </a:spcBef>
              <a:spcAft>
                <a:spcPts val="0"/>
              </a:spcAft>
              <a:buSzPts val="1400"/>
              <a:buChar char="●"/>
            </a:pPr>
            <a:r>
              <a:rPr lang="en" sz="1400"/>
              <a:t>Challenges*</a:t>
            </a:r>
            <a:endParaRPr sz="1400"/>
          </a:p>
          <a:p>
            <a:pPr indent="-317500" lvl="0" marL="457200" rtl="0" algn="l">
              <a:spcBef>
                <a:spcPts val="0"/>
              </a:spcBef>
              <a:spcAft>
                <a:spcPts val="0"/>
              </a:spcAft>
              <a:buSzPts val="1400"/>
              <a:buChar char="●"/>
            </a:pPr>
            <a:r>
              <a:rPr lang="en" sz="1400"/>
              <a:t>Stage of life*</a:t>
            </a:r>
            <a:endParaRPr sz="1400"/>
          </a:p>
        </p:txBody>
      </p:sp>
      <p:sp>
        <p:nvSpPr>
          <p:cNvPr id="107" name="Google Shape;107;p18"/>
          <p:cNvSpPr txBox="1"/>
          <p:nvPr>
            <p:ph idx="4294967295" type="body"/>
          </p:nvPr>
        </p:nvSpPr>
        <p:spPr>
          <a:xfrm>
            <a:off x="3033350" y="3764700"/>
            <a:ext cx="5718900" cy="105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400"/>
          </a:p>
          <a:p>
            <a:pPr indent="0" lvl="0" marL="0" rtl="0" algn="l">
              <a:spcBef>
                <a:spcPts val="1200"/>
              </a:spcBef>
              <a:spcAft>
                <a:spcPts val="1200"/>
              </a:spcAft>
              <a:buNone/>
            </a:pPr>
            <a:r>
              <a:rPr lang="en" sz="1200"/>
              <a:t>* These may be some details you must pay for on specific social platforms in order to see, or look to resource from other sources, but still important!</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p:nvPr/>
        </p:nvSpPr>
        <p:spPr>
          <a:xfrm>
            <a:off x="0" y="0"/>
            <a:ext cx="9161100" cy="2484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txBox="1"/>
          <p:nvPr>
            <p:ph idx="4294967295" type="title"/>
          </p:nvPr>
        </p:nvSpPr>
        <p:spPr>
          <a:xfrm>
            <a:off x="311700" y="372500"/>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accent1"/>
                </a:solidFill>
              </a:rPr>
              <a:t>Buyer Personas</a:t>
            </a:r>
            <a:endParaRPr>
              <a:solidFill>
                <a:schemeClr val="accent1"/>
              </a:solidFill>
            </a:endParaRPr>
          </a:p>
        </p:txBody>
      </p:sp>
      <p:grpSp>
        <p:nvGrpSpPr>
          <p:cNvPr id="114" name="Google Shape;114;p19"/>
          <p:cNvGrpSpPr/>
          <p:nvPr/>
        </p:nvGrpSpPr>
        <p:grpSpPr>
          <a:xfrm>
            <a:off x="431475" y="1366425"/>
            <a:ext cx="1644325" cy="1644300"/>
            <a:chOff x="431475" y="1351550"/>
            <a:chExt cx="1644325" cy="1644300"/>
          </a:xfrm>
        </p:grpSpPr>
        <p:sp>
          <p:nvSpPr>
            <p:cNvPr id="115" name="Google Shape;115;p19"/>
            <p:cNvSpPr/>
            <p:nvPr/>
          </p:nvSpPr>
          <p:spPr>
            <a:xfrm>
              <a:off x="4315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purple hair" id="116" name="Google Shape;116;p19"/>
            <p:cNvPicPr preferRelativeResize="0"/>
            <p:nvPr/>
          </p:nvPicPr>
          <p:blipFill rotWithShape="1">
            <a:blip r:embed="rId3">
              <a:alphaModFix/>
            </a:blip>
            <a:srcRect b="0" l="-6205" r="-6216" t="-12422"/>
            <a:stretch/>
          </p:blipFill>
          <p:spPr>
            <a:xfrm>
              <a:off x="431475" y="1351550"/>
              <a:ext cx="1644300" cy="1644300"/>
            </a:xfrm>
            <a:prstGeom prst="ellipse">
              <a:avLst/>
            </a:prstGeom>
            <a:noFill/>
            <a:ln>
              <a:noFill/>
            </a:ln>
          </p:spPr>
        </p:pic>
      </p:grpSp>
      <p:sp>
        <p:nvSpPr>
          <p:cNvPr id="117" name="Google Shape;117;p19"/>
          <p:cNvSpPr txBox="1"/>
          <p:nvPr>
            <p:ph idx="4294967295" type="body"/>
          </p:nvPr>
        </p:nvSpPr>
        <p:spPr>
          <a:xfrm>
            <a:off x="164950" y="3108900"/>
            <a:ext cx="2177400" cy="436200"/>
          </a:xfrm>
          <a:prstGeom prst="rect">
            <a:avLst/>
          </a:prstGeom>
        </p:spPr>
        <p:txBody>
          <a:bodyPr anchorCtr="0" anchor="t" bIns="91425" lIns="91425" spcFirstLastPara="1" rIns="91425" wrap="square" tIns="91425">
            <a:normAutofit fontScale="77500"/>
          </a:bodyPr>
          <a:lstStyle/>
          <a:p>
            <a:pPr indent="0" lvl="0" marL="0" rtl="0" algn="ctr">
              <a:spcBef>
                <a:spcPts val="0"/>
              </a:spcBef>
              <a:spcAft>
                <a:spcPts val="1200"/>
              </a:spcAft>
              <a:buNone/>
            </a:pPr>
            <a:r>
              <a:rPr lang="en" sz="2100">
                <a:solidFill>
                  <a:schemeClr val="accent5"/>
                </a:solidFill>
              </a:rPr>
              <a:t>Impatient Lily</a:t>
            </a:r>
            <a:endParaRPr sz="2100">
              <a:solidFill>
                <a:schemeClr val="accent5"/>
              </a:solidFill>
            </a:endParaRPr>
          </a:p>
        </p:txBody>
      </p:sp>
      <p:cxnSp>
        <p:nvCxnSpPr>
          <p:cNvPr id="118" name="Google Shape;118;p19"/>
          <p:cNvCxnSpPr/>
          <p:nvPr/>
        </p:nvCxnSpPr>
        <p:spPr>
          <a:xfrm>
            <a:off x="1118175" y="3613373"/>
            <a:ext cx="270900" cy="0"/>
          </a:xfrm>
          <a:prstGeom prst="straightConnector1">
            <a:avLst/>
          </a:prstGeom>
          <a:noFill/>
          <a:ln cap="flat" cmpd="sng" w="9525">
            <a:solidFill>
              <a:schemeClr val="lt2"/>
            </a:solidFill>
            <a:prstDash val="solid"/>
            <a:round/>
            <a:headEnd len="sm" w="sm" type="none"/>
            <a:tailEnd len="sm" w="sm" type="none"/>
          </a:ln>
        </p:spPr>
      </p:cxnSp>
      <p:sp>
        <p:nvSpPr>
          <p:cNvPr id="119" name="Google Shape;119;p19"/>
          <p:cNvSpPr txBox="1"/>
          <p:nvPr>
            <p:ph idx="4294967295" type="body"/>
          </p:nvPr>
        </p:nvSpPr>
        <p:spPr>
          <a:xfrm>
            <a:off x="164925" y="3641661"/>
            <a:ext cx="2177400" cy="11538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1200"/>
              </a:spcAft>
              <a:buNone/>
            </a:pPr>
            <a:r>
              <a:rPr lang="en" sz="1100"/>
              <a:t>Age 35-44. Lives less than 5 miles away from the bookstore. Easily frustrated and not afraid to speak their mind. Will ask you why the book price is not the same as what Amazon advertises for.</a:t>
            </a:r>
            <a:endParaRPr sz="1100"/>
          </a:p>
        </p:txBody>
      </p:sp>
      <p:grpSp>
        <p:nvGrpSpPr>
          <p:cNvPr id="120" name="Google Shape;120;p19"/>
          <p:cNvGrpSpPr/>
          <p:nvPr/>
        </p:nvGrpSpPr>
        <p:grpSpPr>
          <a:xfrm>
            <a:off x="2649463" y="1351550"/>
            <a:ext cx="1644300" cy="1659175"/>
            <a:chOff x="2649450" y="1351550"/>
            <a:chExt cx="1644300" cy="1659175"/>
          </a:xfrm>
        </p:grpSpPr>
        <p:sp>
          <p:nvSpPr>
            <p:cNvPr id="121" name="Google Shape;121;p19"/>
            <p:cNvSpPr/>
            <p:nvPr/>
          </p:nvSpPr>
          <p:spPr>
            <a:xfrm>
              <a:off x="264945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boy in a yellow shirt" id="122" name="Google Shape;122;p19"/>
            <p:cNvPicPr preferRelativeResize="0"/>
            <p:nvPr/>
          </p:nvPicPr>
          <p:blipFill rotWithShape="1">
            <a:blip r:embed="rId4">
              <a:alphaModFix/>
            </a:blip>
            <a:srcRect b="0" l="-8182" r="-4214" t="-12397"/>
            <a:stretch/>
          </p:blipFill>
          <p:spPr>
            <a:xfrm>
              <a:off x="2649450" y="1366425"/>
              <a:ext cx="1644300" cy="1644300"/>
            </a:xfrm>
            <a:prstGeom prst="ellipse">
              <a:avLst/>
            </a:prstGeom>
            <a:noFill/>
            <a:ln>
              <a:noFill/>
            </a:ln>
          </p:spPr>
        </p:pic>
      </p:grpSp>
      <p:sp>
        <p:nvSpPr>
          <p:cNvPr id="123" name="Google Shape;123;p19"/>
          <p:cNvSpPr txBox="1"/>
          <p:nvPr>
            <p:ph idx="4294967295" type="body"/>
          </p:nvPr>
        </p:nvSpPr>
        <p:spPr>
          <a:xfrm>
            <a:off x="2374559" y="3108900"/>
            <a:ext cx="2177400" cy="436200"/>
          </a:xfrm>
          <a:prstGeom prst="rect">
            <a:avLst/>
          </a:prstGeom>
        </p:spPr>
        <p:txBody>
          <a:bodyPr anchorCtr="0" anchor="t" bIns="91425" lIns="91425" spcFirstLastPara="1" rIns="91425" wrap="square" tIns="91425">
            <a:normAutofit fontScale="77500"/>
          </a:bodyPr>
          <a:lstStyle/>
          <a:p>
            <a:pPr indent="0" lvl="0" marL="0" rtl="0" algn="ctr">
              <a:spcBef>
                <a:spcPts val="0"/>
              </a:spcBef>
              <a:spcAft>
                <a:spcPts val="1200"/>
              </a:spcAft>
              <a:buNone/>
            </a:pPr>
            <a:r>
              <a:rPr lang="en" sz="2100">
                <a:solidFill>
                  <a:schemeClr val="accent5"/>
                </a:solidFill>
              </a:rPr>
              <a:t>Ralph Reader</a:t>
            </a:r>
            <a:endParaRPr sz="2100">
              <a:solidFill>
                <a:schemeClr val="accent5"/>
              </a:solidFill>
            </a:endParaRPr>
          </a:p>
        </p:txBody>
      </p:sp>
      <p:cxnSp>
        <p:nvCxnSpPr>
          <p:cNvPr id="124" name="Google Shape;124;p19"/>
          <p:cNvCxnSpPr/>
          <p:nvPr/>
        </p:nvCxnSpPr>
        <p:spPr>
          <a:xfrm>
            <a:off x="3327800" y="3613373"/>
            <a:ext cx="270900" cy="0"/>
          </a:xfrm>
          <a:prstGeom prst="straightConnector1">
            <a:avLst/>
          </a:prstGeom>
          <a:noFill/>
          <a:ln cap="flat" cmpd="sng" w="9525">
            <a:solidFill>
              <a:schemeClr val="lt2"/>
            </a:solidFill>
            <a:prstDash val="solid"/>
            <a:round/>
            <a:headEnd len="sm" w="sm" type="none"/>
            <a:tailEnd len="sm" w="sm" type="none"/>
          </a:ln>
        </p:spPr>
      </p:cxnSp>
      <p:sp>
        <p:nvSpPr>
          <p:cNvPr id="125" name="Google Shape;125;p19"/>
          <p:cNvSpPr txBox="1"/>
          <p:nvPr>
            <p:ph idx="4294967295" type="body"/>
          </p:nvPr>
        </p:nvSpPr>
        <p:spPr>
          <a:xfrm>
            <a:off x="2374545" y="3681661"/>
            <a:ext cx="2177400" cy="11538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1200"/>
              </a:spcAft>
              <a:buNone/>
            </a:pPr>
            <a:r>
              <a:rPr lang="en" sz="1100"/>
              <a:t>Age 18-25. Lives 5 miles away from bookstore.. </a:t>
            </a:r>
            <a:r>
              <a:rPr lang="en" sz="1100"/>
              <a:t>Relies on</a:t>
            </a:r>
            <a:r>
              <a:rPr lang="en" sz="1100"/>
              <a:t> #Booktalk to guide </a:t>
            </a:r>
            <a:r>
              <a:rPr lang="en" sz="1100"/>
              <a:t>their tbr piles. </a:t>
            </a:r>
            <a:r>
              <a:rPr lang="en" sz="1100"/>
              <a:t> Shops regularly online and in-store. Spends $100 + per month.</a:t>
            </a:r>
            <a:endParaRPr sz="1100"/>
          </a:p>
        </p:txBody>
      </p:sp>
      <p:grpSp>
        <p:nvGrpSpPr>
          <p:cNvPr id="126" name="Google Shape;126;p19"/>
          <p:cNvGrpSpPr/>
          <p:nvPr/>
        </p:nvGrpSpPr>
        <p:grpSpPr>
          <a:xfrm>
            <a:off x="4867425" y="1366425"/>
            <a:ext cx="1644312" cy="1644300"/>
            <a:chOff x="4867413" y="1351550"/>
            <a:chExt cx="1644312" cy="1644300"/>
          </a:xfrm>
        </p:grpSpPr>
        <p:sp>
          <p:nvSpPr>
            <p:cNvPr id="127" name="Google Shape;127;p19"/>
            <p:cNvSpPr/>
            <p:nvPr/>
          </p:nvSpPr>
          <p:spPr>
            <a:xfrm>
              <a:off x="4867413"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woman with orange hair" id="128" name="Google Shape;128;p19"/>
            <p:cNvPicPr preferRelativeResize="0"/>
            <p:nvPr/>
          </p:nvPicPr>
          <p:blipFill rotWithShape="1">
            <a:blip r:embed="rId5">
              <a:alphaModFix/>
            </a:blip>
            <a:srcRect b="0" l="-4969" r="-4969" t="-9938"/>
            <a:stretch/>
          </p:blipFill>
          <p:spPr>
            <a:xfrm>
              <a:off x="4867425" y="1351550"/>
              <a:ext cx="1644300" cy="1644300"/>
            </a:xfrm>
            <a:prstGeom prst="ellipse">
              <a:avLst/>
            </a:prstGeom>
            <a:noFill/>
            <a:ln>
              <a:noFill/>
            </a:ln>
          </p:spPr>
        </p:pic>
      </p:grpSp>
      <p:sp>
        <p:nvSpPr>
          <p:cNvPr id="129" name="Google Shape;129;p19"/>
          <p:cNvSpPr txBox="1"/>
          <p:nvPr>
            <p:ph idx="4294967295" type="body"/>
          </p:nvPr>
        </p:nvSpPr>
        <p:spPr>
          <a:xfrm>
            <a:off x="4584180" y="3108900"/>
            <a:ext cx="2177400" cy="4362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1200"/>
              </a:spcAft>
              <a:buNone/>
            </a:pPr>
            <a:r>
              <a:rPr lang="en" sz="2000">
                <a:solidFill>
                  <a:schemeClr val="accent5"/>
                </a:solidFill>
              </a:rPr>
              <a:t>Researcher </a:t>
            </a:r>
            <a:r>
              <a:rPr lang="en" sz="2000">
                <a:solidFill>
                  <a:schemeClr val="accent5"/>
                </a:solidFill>
              </a:rPr>
              <a:t>Abby</a:t>
            </a:r>
            <a:endParaRPr sz="2000">
              <a:solidFill>
                <a:schemeClr val="accent5"/>
              </a:solidFill>
            </a:endParaRPr>
          </a:p>
        </p:txBody>
      </p:sp>
      <p:cxnSp>
        <p:nvCxnSpPr>
          <p:cNvPr id="130" name="Google Shape;130;p19"/>
          <p:cNvCxnSpPr/>
          <p:nvPr/>
        </p:nvCxnSpPr>
        <p:spPr>
          <a:xfrm>
            <a:off x="5554075" y="3613373"/>
            <a:ext cx="270900" cy="0"/>
          </a:xfrm>
          <a:prstGeom prst="straightConnector1">
            <a:avLst/>
          </a:prstGeom>
          <a:noFill/>
          <a:ln cap="flat" cmpd="sng" w="9525">
            <a:solidFill>
              <a:schemeClr val="lt2"/>
            </a:solidFill>
            <a:prstDash val="solid"/>
            <a:round/>
            <a:headEnd len="sm" w="sm" type="none"/>
            <a:tailEnd len="sm" w="sm" type="none"/>
          </a:ln>
        </p:spPr>
      </p:cxnSp>
      <p:sp>
        <p:nvSpPr>
          <p:cNvPr id="131" name="Google Shape;131;p19"/>
          <p:cNvSpPr txBox="1"/>
          <p:nvPr>
            <p:ph idx="4294967295" type="body"/>
          </p:nvPr>
        </p:nvSpPr>
        <p:spPr>
          <a:xfrm>
            <a:off x="4584181" y="3681661"/>
            <a:ext cx="2177400" cy="11538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1200"/>
              </a:spcAft>
              <a:buNone/>
            </a:pPr>
            <a:r>
              <a:rPr lang="en" sz="1100"/>
              <a:t>Age 45-54. Lives 7 miles away from the </a:t>
            </a:r>
            <a:r>
              <a:rPr lang="en" sz="1100"/>
              <a:t>bookstore</a:t>
            </a:r>
            <a:r>
              <a:rPr lang="en" sz="1100"/>
              <a:t>. Thoroughly researches the next book they </a:t>
            </a:r>
            <a:r>
              <a:rPr lang="en" sz="1100"/>
              <a:t>want</a:t>
            </a:r>
            <a:r>
              <a:rPr lang="en" sz="1100"/>
              <a:t> to read, seeks advice from family, friends and online review sites. Spends $50 per month.</a:t>
            </a:r>
            <a:endParaRPr sz="1100"/>
          </a:p>
        </p:txBody>
      </p:sp>
      <p:grpSp>
        <p:nvGrpSpPr>
          <p:cNvPr id="132" name="Google Shape;132;p19"/>
          <p:cNvGrpSpPr/>
          <p:nvPr/>
        </p:nvGrpSpPr>
        <p:grpSpPr>
          <a:xfrm>
            <a:off x="7085400" y="1366425"/>
            <a:ext cx="1644300" cy="1644300"/>
            <a:chOff x="7085400" y="1351550"/>
            <a:chExt cx="1644300" cy="1644300"/>
          </a:xfrm>
        </p:grpSpPr>
        <p:sp>
          <p:nvSpPr>
            <p:cNvPr id="133" name="Google Shape;133;p19"/>
            <p:cNvSpPr/>
            <p:nvPr/>
          </p:nvSpPr>
          <p:spPr>
            <a:xfrm>
              <a:off x="7085400" y="1351550"/>
              <a:ext cx="1644300" cy="1644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Cartoonish illustration of a man in a blue shirt" id="134" name="Google Shape;134;p19"/>
            <p:cNvPicPr preferRelativeResize="0"/>
            <p:nvPr/>
          </p:nvPicPr>
          <p:blipFill>
            <a:blip r:embed="rId6">
              <a:alphaModFix/>
            </a:blip>
            <a:stretch>
              <a:fillRect/>
            </a:stretch>
          </p:blipFill>
          <p:spPr>
            <a:xfrm flipH="1">
              <a:off x="7085400" y="1351550"/>
              <a:ext cx="1644300" cy="1644300"/>
            </a:xfrm>
            <a:prstGeom prst="ellipse">
              <a:avLst/>
            </a:prstGeom>
            <a:noFill/>
            <a:ln>
              <a:noFill/>
            </a:ln>
          </p:spPr>
        </p:pic>
      </p:grpSp>
      <p:sp>
        <p:nvSpPr>
          <p:cNvPr id="135" name="Google Shape;135;p19"/>
          <p:cNvSpPr txBox="1"/>
          <p:nvPr>
            <p:ph idx="4294967295" type="body"/>
          </p:nvPr>
        </p:nvSpPr>
        <p:spPr>
          <a:xfrm>
            <a:off x="6793801" y="3108900"/>
            <a:ext cx="2177400" cy="4362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1200"/>
              </a:spcAft>
              <a:buNone/>
            </a:pPr>
            <a:r>
              <a:rPr lang="en" sz="1900">
                <a:solidFill>
                  <a:schemeClr val="accent5"/>
                </a:solidFill>
              </a:rPr>
              <a:t>Suggestable Sam</a:t>
            </a:r>
            <a:endParaRPr sz="1900">
              <a:solidFill>
                <a:schemeClr val="accent5"/>
              </a:solidFill>
            </a:endParaRPr>
          </a:p>
        </p:txBody>
      </p:sp>
      <p:cxnSp>
        <p:nvCxnSpPr>
          <p:cNvPr id="136" name="Google Shape;136;p19"/>
          <p:cNvCxnSpPr/>
          <p:nvPr/>
        </p:nvCxnSpPr>
        <p:spPr>
          <a:xfrm>
            <a:off x="7747050" y="3613373"/>
            <a:ext cx="270900" cy="0"/>
          </a:xfrm>
          <a:prstGeom prst="straightConnector1">
            <a:avLst/>
          </a:prstGeom>
          <a:noFill/>
          <a:ln cap="flat" cmpd="sng" w="9525">
            <a:solidFill>
              <a:schemeClr val="lt2"/>
            </a:solidFill>
            <a:prstDash val="solid"/>
            <a:round/>
            <a:headEnd len="sm" w="sm" type="none"/>
            <a:tailEnd len="sm" w="sm" type="none"/>
          </a:ln>
        </p:spPr>
      </p:cxnSp>
      <p:sp>
        <p:nvSpPr>
          <p:cNvPr id="137" name="Google Shape;137;p19"/>
          <p:cNvSpPr txBox="1"/>
          <p:nvPr>
            <p:ph idx="4294967295" type="body"/>
          </p:nvPr>
        </p:nvSpPr>
        <p:spPr>
          <a:xfrm>
            <a:off x="6793795" y="3641661"/>
            <a:ext cx="2177400" cy="11538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1200"/>
              </a:spcAft>
              <a:buNone/>
            </a:pPr>
            <a:r>
              <a:rPr lang="en" sz="1000"/>
              <a:t>Age 25-34. Lives 10 miles away. Doesn't have a preference for a specific channel. They take time to open up your emails, click through to your website. Keen to engage with staff and hear sales advice in-store. Spends $100s per month.</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265500" y="1818600"/>
            <a:ext cx="4045200" cy="1506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Competitive</a:t>
            </a:r>
            <a:r>
              <a:rPr lang="en"/>
              <a:t> Analysis</a:t>
            </a:r>
            <a:endParaRPr/>
          </a:p>
        </p:txBody>
      </p:sp>
      <p:sp>
        <p:nvSpPr>
          <p:cNvPr id="143" name="Google Shape;143;p2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Maybe one of your competitors is dominant on Facebook, for example, but has put little effort into Twitter or Instagram. You might want to focus on the social media platforms where your audience is underserved, rather than trying to win fans away from a dominant player.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Do searches of the competition’s company name, account handles, and other relevant keywords on social media. Find out what they’re sharing and what other people are saying about them. If they’re using influencer marketing, how much engagement do those campaigns earn them?</a:t>
            </a:r>
            <a:endParaRPr/>
          </a:p>
        </p:txBody>
      </p:sp>
      <p:sp>
        <p:nvSpPr>
          <p:cNvPr id="149" name="Google Shape;149;p21"/>
          <p:cNvSpPr txBox="1"/>
          <p:nvPr>
            <p:ph type="title"/>
          </p:nvPr>
        </p:nvSpPr>
        <p:spPr>
          <a:xfrm>
            <a:off x="265500" y="1818600"/>
            <a:ext cx="4045200" cy="1506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Social Listening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i2023 Template">
  <a:themeElements>
    <a:clrScheme name="Simple Light">
      <a:dk1>
        <a:srgbClr val="35384D"/>
      </a:dk1>
      <a:lt1>
        <a:srgbClr val="FFFFFF"/>
      </a:lt1>
      <a:dk2>
        <a:srgbClr val="4D5079"/>
      </a:dk2>
      <a:lt2>
        <a:srgbClr val="E8E1D8"/>
      </a:lt2>
      <a:accent1>
        <a:srgbClr val="48BD9E"/>
      </a:accent1>
      <a:accent2>
        <a:srgbClr val="4D5079"/>
      </a:accent2>
      <a:accent3>
        <a:srgbClr val="019488"/>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