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306" r:id="rId4"/>
    <p:sldId id="308" r:id="rId5"/>
    <p:sldId id="259" r:id="rId6"/>
    <p:sldId id="265" r:id="rId7"/>
    <p:sldId id="267" r:id="rId8"/>
    <p:sldId id="275" r:id="rId9"/>
    <p:sldId id="273" r:id="rId10"/>
    <p:sldId id="276" r:id="rId11"/>
    <p:sldId id="277" r:id="rId12"/>
    <p:sldId id="260" r:id="rId13"/>
    <p:sldId id="278" r:id="rId14"/>
    <p:sldId id="279" r:id="rId15"/>
    <p:sldId id="280" r:id="rId16"/>
    <p:sldId id="281" r:id="rId17"/>
    <p:sldId id="301" r:id="rId18"/>
    <p:sldId id="282" r:id="rId19"/>
    <p:sldId id="283" r:id="rId20"/>
    <p:sldId id="292" r:id="rId21"/>
    <p:sldId id="287" r:id="rId22"/>
    <p:sldId id="297" r:id="rId23"/>
    <p:sldId id="293" r:id="rId24"/>
    <p:sldId id="295" r:id="rId25"/>
    <p:sldId id="288" r:id="rId26"/>
    <p:sldId id="289" r:id="rId27"/>
    <p:sldId id="290" r:id="rId28"/>
    <p:sldId id="291" r:id="rId29"/>
    <p:sldId id="286" r:id="rId30"/>
    <p:sldId id="285" r:id="rId31"/>
    <p:sldId id="296" r:id="rId32"/>
    <p:sldId id="305" r:id="rId33"/>
    <p:sldId id="298" r:id="rId34"/>
    <p:sldId id="299" r:id="rId35"/>
    <p:sldId id="300" r:id="rId36"/>
    <p:sldId id="302" r:id="rId37"/>
    <p:sldId id="294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064" autoAdjust="0"/>
  </p:normalViewPr>
  <p:slideViewPr>
    <p:cSldViewPr snapToGrid="0" snapToObjects="1">
      <p:cViewPr varScale="1">
        <p:scale>
          <a:sx n="85" d="100"/>
          <a:sy n="85" d="100"/>
        </p:scale>
        <p:origin x="-1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50C6-30E5-AA4A-8F28-E6261E6C85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8D1-1F24-9D4D-AC08-6AD2B598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63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9F89-7E6A-1E4B-B110-A028DFE8754A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6CD94-C733-594C-B425-5C0F3F0D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5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6CD94-C733-594C-B425-5C0F3F0D9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06DB-4DA0-5744-A7A6-2DF42B1B5AA4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2FE-5EB1-B140-9E1A-D70FD60C0279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B80F-318A-A14D-A8B3-7B662772A9F5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0C98-7939-9C4B-B091-4A0381F74D67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626B-9A2B-C244-AFB0-8BE300A2F550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60C-97D4-7246-A5E2-C88380E0C082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B4B3-913E-4B47-B990-DBEE109FD86C}" type="datetime1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8AF3-2908-7746-A160-B1A6A8F74F8F}" type="datetime1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0334-1F8B-C641-9E47-BA5A3DE293BB}" type="datetime1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DA9-35CA-0642-BB64-8F7ED64A0882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13A0-168D-A246-AAC5-42E6371EFDD7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9DDFE4-71A3-A943-9043-E9A2D17D494D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Mobile Optimized and Responsive Themes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rch.google.com/test/mobile-friendly" TargetMode="Externa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okweb.org/indiecommerce/drupal-7-themes" TargetMode="External"/><Relationship Id="rId4" Type="http://schemas.openxmlformats.org/officeDocument/2006/relationships/hyperlink" Target="http://bookweb.org/indiecommerce/themes-used-live-d7-stor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web.org/indiecommerce/drupal-7-themes" TargetMode="External"/><Relationship Id="rId3" Type="http://schemas.openxmlformats.org/officeDocument/2006/relationships/hyperlink" Target="http://icsample20.d7.indiebound.com/wishlist/search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web.org/indiecommerce/preparing-new-theme-using-themekey-0" TargetMode="External"/><Relationship Id="rId3" Type="http://schemas.openxmlformats.org/officeDocument/2006/relationships/hyperlink" Target="http://icsample20.d7.indiebound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ample17.d7.indiebound.com/about-u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csample17.d7.indiebound.com/tips-responsive-imag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ample17.d7.indiebound.com/kids-indie-next-lis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ilmunch.co/blog/google-punish-popups-mobil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uentco.com/insight/inbox-report-consumer-perceptions-email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ample17.d7.indiebound.com/" TargetMode="External"/><Relationship Id="rId3" Type="http://schemas.openxmlformats.org/officeDocument/2006/relationships/hyperlink" Target="http://icsample20.d7.indiebound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ample16.d7.indiebound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w.io/" TargetMode="External"/><Relationship Id="rId4" Type="http://schemas.openxmlformats.org/officeDocument/2006/relationships/hyperlink" Target="http://icsample21.d7.indiebound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csample19.d7.indiebound.com/" TargetMode="External"/><Relationship Id="rId4" Type="http://schemas.openxmlformats.org/officeDocument/2006/relationships/hyperlink" Target="http://icsample18.d7.indiebound.com/" TargetMode="External"/><Relationship Id="rId5" Type="http://schemas.openxmlformats.org/officeDocument/2006/relationships/hyperlink" Target="http://ici.d7.indiebound.com/" TargetMode="External"/><Relationship Id="rId6" Type="http://schemas.openxmlformats.org/officeDocument/2006/relationships/hyperlink" Target="http://icsample20.d7.indiebound.com/" TargetMode="External"/><Relationship Id="rId7" Type="http://schemas.openxmlformats.org/officeDocument/2006/relationships/hyperlink" Target="http://icsample22.d7.indiebound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ample20.d7.indiebound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nalytics/answer/1308621?hl=en" TargetMode="External"/><Relationship Id="rId4" Type="http://schemas.openxmlformats.org/officeDocument/2006/relationships/hyperlink" Target="http://bookweb.org/indiecommerce/google-analytics" TargetMode="External"/><Relationship Id="rId5" Type="http://schemas.openxmlformats.org/officeDocument/2006/relationships/hyperlink" Target="http://bookweb.org/indiecommerce/april-7-2016-google-analytic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4100"/>
            <a:ext cx="7848600" cy="974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648447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Mobile Optimized and Responsive Themes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E5B140-C680-45D7-B8FB-95558C5F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419100"/>
            <a:ext cx="1428750" cy="1905000"/>
          </a:xfrm>
          <a:prstGeom prst="rect">
            <a:avLst/>
          </a:prstGeom>
        </p:spPr>
      </p:pic>
      <p:pic>
        <p:nvPicPr>
          <p:cNvPr id="10" name="Picture 9" descr="ic-logo-transparent-cr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750621"/>
            <a:ext cx="7306235" cy="1241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153647"/>
            <a:ext cx="811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mportance </a:t>
            </a:r>
            <a:r>
              <a:rPr lang="en-US" dirty="0"/>
              <a:t>of </a:t>
            </a:r>
            <a:r>
              <a:rPr lang="en-US" dirty="0" smtClean="0"/>
              <a:t>mobile optimized websites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to consider when you plan your </a:t>
            </a:r>
            <a:r>
              <a:rPr lang="en-US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ools </a:t>
            </a:r>
            <a:r>
              <a:rPr lang="en-US" dirty="0"/>
              <a:t>available to achieve your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your site mobile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Responsive Web Design for your site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Serves the same HTML code on the same URL regardless of the users device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Can render the display differently based on the device (smartphone, desktop etc.)</a:t>
            </a:r>
          </a:p>
          <a:p>
            <a:pPr lvl="1">
              <a:buFont typeface="Wingdings" charset="2"/>
              <a:buChar char="u"/>
            </a:pPr>
            <a:endParaRPr lang="en-US" dirty="0"/>
          </a:p>
          <a:p>
            <a:r>
              <a:rPr lang="en-US" dirty="0" smtClean="0"/>
              <a:t>There are two other methods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Dynamic serving: used the same URL but generate a different HTML code based on device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Separate URLs: used different URLs and different HTML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responsive web design help make your site mobile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Users can share and link to your content with one URL</a:t>
            </a:r>
          </a:p>
          <a:p>
            <a:r>
              <a:rPr lang="en-US" dirty="0" smtClean="0"/>
              <a:t>Requires less time to maintain multiple pages for the same content</a:t>
            </a:r>
          </a:p>
          <a:p>
            <a:r>
              <a:rPr lang="en-US" dirty="0" smtClean="0"/>
              <a:t>Requires no redirection, reduces load time</a:t>
            </a:r>
          </a:p>
          <a:p>
            <a:r>
              <a:rPr lang="en-US" dirty="0" smtClean="0"/>
              <a:t>Saves resources as </a:t>
            </a:r>
            <a:r>
              <a:rPr lang="en-US" dirty="0" err="1" smtClean="0"/>
              <a:t>Googlebots</a:t>
            </a:r>
            <a:r>
              <a:rPr lang="en-US" dirty="0" smtClean="0"/>
              <a:t> only need to crawl your site once. This can indirectly help Google index more more content and keep it’s index fresh</a:t>
            </a:r>
          </a:p>
          <a:p>
            <a:r>
              <a:rPr lang="en-US" dirty="0" smtClean="0"/>
              <a:t>Users are more likely to stay if they can read the page clearly without pinching/zooming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Google’s Mobile-Friendly Test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893"/>
            <a:ext cx="8229600" cy="774477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://search.google.com/test/mobile-</a:t>
            </a:r>
            <a:r>
              <a:rPr lang="en-US" dirty="0" smtClean="0">
                <a:hlinkClick r:id="rId2"/>
              </a:rPr>
              <a:t>friendly</a:t>
            </a:r>
            <a:endParaRPr lang="en-US" dirty="0" smtClean="0"/>
          </a:p>
          <a:p>
            <a:pPr marL="342900" lvl="1" indent="-342900"/>
            <a:r>
              <a:rPr lang="en-US" dirty="0" smtClean="0"/>
              <a:t>Use the test tool to see if your site is mobile friendly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pic>
        <p:nvPicPr>
          <p:cNvPr id="5" name="Picture 4" descr="mobile-friendly-tes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736"/>
            <a:ext cx="9144000" cy="42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your site mobile friendly? Yes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pic>
        <p:nvPicPr>
          <p:cNvPr id="11" name="Content Placeholder 10" descr="mobile-friendly-sit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096"/>
          <a:stretch>
            <a:fillRect/>
          </a:stretch>
        </p:blipFill>
        <p:spPr>
          <a:xfrm>
            <a:off x="-1" y="1600199"/>
            <a:ext cx="9029773" cy="5147733"/>
          </a:xfrm>
        </p:spPr>
      </p:pic>
    </p:spTree>
    <p:extLst>
      <p:ext uri="{BB962C8B-B14F-4D97-AF65-F5344CB8AC3E}">
        <p14:creationId xmlns:p14="http://schemas.microsoft.com/office/powerpoint/2010/main" val="89087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your site mobile friendly? No</a:t>
            </a:r>
            <a:endParaRPr lang="en-US" dirty="0"/>
          </a:p>
        </p:txBody>
      </p:sp>
      <p:pic>
        <p:nvPicPr>
          <p:cNvPr id="5" name="Content Placeholder 4" descr="not-mobil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411"/>
          <a:stretch>
            <a:fillRect/>
          </a:stretch>
        </p:blipFill>
        <p:spPr>
          <a:xfrm>
            <a:off x="108419" y="1600200"/>
            <a:ext cx="8921354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optimize your site for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Responsive Theme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 theme that adapts to the device it is viewed upon.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Based on the Responsive Web Design</a:t>
            </a:r>
          </a:p>
          <a:p>
            <a:endParaRPr lang="en-US" dirty="0" smtClean="0"/>
          </a:p>
          <a:p>
            <a:r>
              <a:rPr lang="en-US" dirty="0" err="1" smtClean="0"/>
              <a:t>IndieCommerce</a:t>
            </a:r>
            <a:r>
              <a:rPr lang="en-US" dirty="0" smtClean="0"/>
              <a:t> list of Responsive themes can </a:t>
            </a:r>
            <a:r>
              <a:rPr lang="en-US" dirty="0"/>
              <a:t>be found here - </a:t>
            </a:r>
            <a:r>
              <a:rPr lang="en-US" dirty="0">
                <a:hlinkClick r:id="rId3"/>
              </a:rPr>
              <a:t>http://bookweb.org/indiecommerce/drupal-7-</a:t>
            </a:r>
            <a:r>
              <a:rPr lang="en-US" dirty="0" smtClean="0">
                <a:hlinkClick r:id="rId3"/>
              </a:rPr>
              <a:t>themes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of sites using various Responsive themes can </a:t>
            </a:r>
            <a:r>
              <a:rPr lang="en-US" dirty="0"/>
              <a:t>be found here - </a:t>
            </a:r>
            <a:r>
              <a:rPr lang="en-US" dirty="0">
                <a:hlinkClick r:id="rId4"/>
              </a:rPr>
              <a:t>http://bookweb.org/indiecommerce/themes-used-live-d7-</a:t>
            </a:r>
            <a:r>
              <a:rPr lang="en-US" dirty="0" smtClean="0">
                <a:hlinkClick r:id="rId4"/>
              </a:rPr>
              <a:t>stores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new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it is ‘responsive’</a:t>
            </a:r>
          </a:p>
          <a:p>
            <a:r>
              <a:rPr lang="en-US" dirty="0" smtClean="0"/>
              <a:t>Color options</a:t>
            </a:r>
          </a:p>
          <a:p>
            <a:r>
              <a:rPr lang="en-US" dirty="0" smtClean="0"/>
              <a:t>Slideshow </a:t>
            </a:r>
          </a:p>
          <a:p>
            <a:r>
              <a:rPr lang="en-US" dirty="0" smtClean="0"/>
              <a:t>Social media icons</a:t>
            </a:r>
          </a:p>
          <a:p>
            <a:r>
              <a:rPr lang="en-US" dirty="0" smtClean="0"/>
              <a:t>Available regions</a:t>
            </a:r>
          </a:p>
          <a:p>
            <a:r>
              <a:rPr lang="en-US" dirty="0" smtClean="0"/>
              <a:t>Does it require advanced knowledge to configure</a:t>
            </a:r>
          </a:p>
          <a:p>
            <a:r>
              <a:rPr lang="en-US" dirty="0">
                <a:hlinkClick r:id="rId2"/>
              </a:rPr>
              <a:t>Drupal 7 Themes for IndieCommerce sites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choose a theme that is labeled –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3"/>
              </a:rPr>
              <a:t>THIS THEME IS NOT MOBILE FRIENDLY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ThemeKey</a:t>
            </a: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 smtClean="0"/>
              <a:t>Allows you to work on a new theme without affecting the current theme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Change the theme only for your account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Instructions for setting up </a:t>
            </a:r>
            <a:r>
              <a:rPr lang="en-US" dirty="0" err="1" smtClean="0"/>
              <a:t>ThemeKey</a:t>
            </a:r>
            <a:r>
              <a:rPr lang="en-US" dirty="0" smtClean="0"/>
              <a:t> can be </a:t>
            </a:r>
            <a:r>
              <a:rPr lang="en-US" dirty="0"/>
              <a:t>found </a:t>
            </a:r>
            <a:r>
              <a:rPr lang="en-US" dirty="0" smtClean="0"/>
              <a:t>on -  </a:t>
            </a:r>
          </a:p>
          <a:p>
            <a:pPr marL="27432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://bookweb.org/indiecommerce/preparing-new-theme-using-themekey-</a:t>
            </a:r>
            <a:r>
              <a:rPr lang="en-US" dirty="0" smtClean="0">
                <a:hlinkClick r:id="rId2"/>
              </a:rPr>
              <a:t>0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http://icsample20.d7.indiebound.com/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Is </a:t>
            </a:r>
            <a:r>
              <a:rPr lang="en-US" sz="4000" dirty="0"/>
              <a:t>your site using a Responsive theme?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your content is mobile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Already using a responsive theme but noticed some content doesn’t look good?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your site should be mobile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354"/>
            <a:ext cx="8229600" cy="37335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started rolling out their mobile first index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mobile first?</a:t>
            </a:r>
          </a:p>
          <a:p>
            <a:endParaRPr lang="en-US" dirty="0" smtClean="0"/>
          </a:p>
          <a:p>
            <a:r>
              <a:rPr lang="en-US" dirty="0" smtClean="0"/>
              <a:t>Consumer daily behavior </a:t>
            </a:r>
          </a:p>
          <a:p>
            <a:endParaRPr lang="en-US" dirty="0" smtClean="0"/>
          </a:p>
          <a:p>
            <a:r>
              <a:rPr lang="en-US" dirty="0" smtClean="0"/>
              <a:t>When will mobile first index fully roll out</a:t>
            </a:r>
          </a:p>
          <a:p>
            <a:endParaRPr lang="en-US" dirty="0"/>
          </a:p>
          <a:p>
            <a:r>
              <a:rPr lang="en-US" dirty="0" smtClean="0"/>
              <a:t>Will the change impact the new search results 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text for mobile 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text that is readable without zooming</a:t>
            </a:r>
          </a:p>
          <a:p>
            <a:r>
              <a:rPr lang="en-US" dirty="0" smtClean="0"/>
              <a:t>Text on a page should be 12px or larger</a:t>
            </a:r>
          </a:p>
          <a:p>
            <a:r>
              <a:rPr lang="en-US" dirty="0" smtClean="0"/>
              <a:t>Use high contrast – ex. use black text on a white background.</a:t>
            </a:r>
          </a:p>
          <a:p>
            <a:r>
              <a:rPr lang="en-US" dirty="0" smtClean="0"/>
              <a:t>Use bullets points </a:t>
            </a:r>
          </a:p>
          <a:p>
            <a:r>
              <a:rPr lang="en-US" dirty="0" smtClean="0"/>
              <a:t>Keep paragraphs short</a:t>
            </a:r>
          </a:p>
          <a:p>
            <a:r>
              <a:rPr lang="en-US" dirty="0" smtClean="0"/>
              <a:t>Break up text with images</a:t>
            </a:r>
          </a:p>
          <a:p>
            <a:r>
              <a:rPr lang="en-US" dirty="0" smtClean="0"/>
              <a:t>Use white space between paragraphs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 - </a:t>
            </a:r>
            <a:r>
              <a:rPr lang="en-US" dirty="0">
                <a:hlinkClick r:id="rId2"/>
              </a:rPr>
              <a:t>http://icsample17.d7.indiebound.com/about-us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6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 the appropriate size for your content</a:t>
            </a:r>
          </a:p>
          <a:p>
            <a:r>
              <a:rPr lang="en-US" dirty="0" smtClean="0"/>
              <a:t>Delete the width and height parameters from the settings</a:t>
            </a:r>
          </a:p>
          <a:p>
            <a:r>
              <a:rPr lang="en-US" dirty="0" smtClean="0"/>
              <a:t>Add alternative </a:t>
            </a:r>
            <a:r>
              <a:rPr lang="en-US" dirty="0"/>
              <a:t>t</a:t>
            </a:r>
            <a:r>
              <a:rPr lang="en-US" dirty="0" smtClean="0"/>
              <a:t>ext for each image</a:t>
            </a:r>
          </a:p>
          <a:p>
            <a:endParaRPr lang="en-US" dirty="0" smtClean="0"/>
          </a:p>
          <a:p>
            <a:r>
              <a:rPr lang="en-US" dirty="0"/>
              <a:t>Example - </a:t>
            </a:r>
            <a:r>
              <a:rPr lang="en-US" dirty="0">
                <a:hlinkClick r:id="rId3"/>
              </a:rPr>
              <a:t>http://icsample17.d7.indiebound.com/tips-responsive-images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far enough apart so that the correct one can be easily pressed.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important links in the footer</a:t>
            </a:r>
          </a:p>
          <a:p>
            <a:r>
              <a:rPr lang="en-US" dirty="0" smtClean="0"/>
              <a:t>Lessen the need to scroll back up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  <a:r>
              <a:rPr lang="en-US" dirty="0">
                <a:hlinkClick r:id="rId2"/>
              </a:rPr>
              <a:t>http://icsample17.d7.indiebound.com/kids-indie-next-list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3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Avoid software not common on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For example, Flash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signup interstitial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it so it does not cover the whole screen</a:t>
            </a:r>
          </a:p>
          <a:p>
            <a:endParaRPr lang="en-US" dirty="0" smtClean="0"/>
          </a:p>
          <a:p>
            <a:r>
              <a:rPr lang="en-US" dirty="0" smtClean="0"/>
              <a:t>Google penalizes sites that have the popup cover the whole page</a:t>
            </a:r>
          </a:p>
          <a:p>
            <a:endParaRPr lang="en-US" dirty="0" smtClean="0"/>
          </a:p>
          <a:p>
            <a:r>
              <a:rPr lang="en-US" dirty="0" err="1" smtClean="0"/>
              <a:t>MailMunch</a:t>
            </a:r>
            <a:r>
              <a:rPr lang="en-US" dirty="0"/>
              <a:t> </a:t>
            </a:r>
            <a:r>
              <a:rPr lang="en-US" dirty="0" smtClean="0"/>
              <a:t>- desktop and mobile display version</a:t>
            </a:r>
          </a:p>
          <a:p>
            <a:pPr lvl="1">
              <a:buFont typeface="Wingdings" charset="2"/>
              <a:buChar char="u"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://www.mailmunch.co/blog/google-punish-popups-mobile/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MailMunch</a:t>
            </a:r>
            <a:r>
              <a:rPr lang="en-US" dirty="0" smtClean="0"/>
              <a:t> Popup – Not Recommended</a:t>
            </a:r>
            <a:endParaRPr lang="en-US" dirty="0"/>
          </a:p>
        </p:txBody>
      </p:sp>
      <p:pic>
        <p:nvPicPr>
          <p:cNvPr id="5" name="Content Placeholder 4" descr="bad-popup-location-mobi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98" r="-7059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MailMunch</a:t>
            </a:r>
            <a:r>
              <a:rPr lang="en-US" dirty="0" smtClean="0"/>
              <a:t> Popup - Recommended</a:t>
            </a:r>
            <a:endParaRPr lang="en-US" dirty="0"/>
          </a:p>
        </p:txBody>
      </p:sp>
      <p:pic>
        <p:nvPicPr>
          <p:cNvPr id="5" name="Content Placeholder 4" descr="mailmunch-mobi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90" r="-3329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19" y="533400"/>
            <a:ext cx="903558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consumers view and interact with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conducted that surveyed 2,667 adults (18 and older)</a:t>
            </a:r>
          </a:p>
          <a:p>
            <a:r>
              <a:rPr lang="en-US" dirty="0" smtClean="0"/>
              <a:t>3 in 5 Americans check email a few times a day</a:t>
            </a:r>
          </a:p>
          <a:p>
            <a:r>
              <a:rPr lang="en-US" dirty="0" smtClean="0"/>
              <a:t>75% reported that they use their smartphones most often to check email</a:t>
            </a:r>
          </a:p>
          <a:p>
            <a:r>
              <a:rPr lang="en-US" dirty="0" smtClean="0"/>
              <a:t>After viewing an email campaign, 26% visited the brands website or 26% made a purchase</a:t>
            </a:r>
          </a:p>
          <a:p>
            <a:r>
              <a:rPr lang="en-US" dirty="0" smtClean="0"/>
              <a:t>Conversion from email by device – 50% mobile, 35% computers, 27% in-store</a:t>
            </a:r>
          </a:p>
          <a:p>
            <a:r>
              <a:rPr lang="en-US" dirty="0"/>
              <a:t>Source - </a:t>
            </a:r>
            <a:r>
              <a:rPr lang="en-US" u="sng" dirty="0">
                <a:hlinkClick r:id="rId2"/>
              </a:rPr>
              <a:t>Fluent’s Inbox Report: Consumer Perceptions of Email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Flexslider</a:t>
            </a:r>
            <a:r>
              <a:rPr lang="en-US" dirty="0" smtClean="0"/>
              <a:t> Slideshow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Flexslider</a:t>
            </a:r>
            <a:endParaRPr lang="en-US" dirty="0" smtClean="0"/>
          </a:p>
          <a:p>
            <a:r>
              <a:rPr lang="en-US" dirty="0" smtClean="0"/>
              <a:t>Views Slideshow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Examples -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http://icsample17.d7.indiebound.com/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icsample20.d7</a:t>
            </a:r>
            <a:r>
              <a:rPr lang="en-US" dirty="0">
                <a:hlinkClick r:id="rId3"/>
              </a:rPr>
              <a:t>.indiebound.com/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areas in the daily use of a smartphone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Spark</a:t>
            </a:r>
          </a:p>
          <a:p>
            <a:r>
              <a:rPr lang="en-US" dirty="0"/>
              <a:t>An </a:t>
            </a:r>
            <a:r>
              <a:rPr lang="en-US" dirty="0" smtClean="0"/>
              <a:t>urgent </a:t>
            </a:r>
            <a:r>
              <a:rPr lang="en-US" dirty="0"/>
              <a:t>need </a:t>
            </a:r>
          </a:p>
          <a:p>
            <a:r>
              <a:rPr lang="en-US" dirty="0"/>
              <a:t>In-store assistant </a:t>
            </a:r>
          </a:p>
          <a:p>
            <a:r>
              <a:rPr lang="en-US" dirty="0"/>
              <a:t>Micro-productivity</a:t>
            </a:r>
          </a:p>
          <a:p>
            <a:r>
              <a:rPr lang="en-US" dirty="0"/>
              <a:t>Planning ahead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Source:https</a:t>
            </a:r>
            <a:r>
              <a:rPr lang="en-US" dirty="0"/>
              <a:t>://</a:t>
            </a:r>
            <a:r>
              <a:rPr lang="en-US" dirty="0" err="1"/>
              <a:t>www.thinkwithgoogle.com</a:t>
            </a:r>
            <a:r>
              <a:rPr lang="en-US" dirty="0"/>
              <a:t>/consumer-insights/smartphone-productivity-tools/ (Dec 2017)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Responsive Grid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Responsive Grid</a:t>
            </a:r>
          </a:p>
          <a:p>
            <a:r>
              <a:rPr lang="en-US" dirty="0" smtClean="0"/>
              <a:t>Non Responsive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 - </a:t>
            </a:r>
            <a:r>
              <a:rPr lang="en-US" dirty="0">
                <a:hlinkClick r:id="rId2"/>
              </a:rPr>
              <a:t>http://icsample16.d7.indiebound.com/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columns are better </a:t>
            </a:r>
          </a:p>
          <a:p>
            <a:r>
              <a:rPr lang="en-US" dirty="0" smtClean="0"/>
              <a:t>Make sure you follow tips on images</a:t>
            </a:r>
          </a:p>
          <a:p>
            <a:r>
              <a:rPr lang="en-US" dirty="0" smtClean="0"/>
              <a:t>Avoid if possible</a:t>
            </a:r>
          </a:p>
          <a:p>
            <a:r>
              <a:rPr lang="en-US" dirty="0" smtClean="0"/>
              <a:t>Use the view responsive grid instead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Redesigning </a:t>
            </a:r>
            <a:r>
              <a:rPr lang="en-US" sz="4000" dirty="0"/>
              <a:t>your site?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Mobile First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doesn’t mean we ignore the desktop</a:t>
            </a:r>
          </a:p>
          <a:p>
            <a:r>
              <a:rPr lang="en-US" dirty="0" smtClean="0"/>
              <a:t>Mobile display has limited space</a:t>
            </a:r>
          </a:p>
          <a:p>
            <a:r>
              <a:rPr lang="en-US" dirty="0" smtClean="0"/>
              <a:t>Smaller viewport (screen)</a:t>
            </a:r>
          </a:p>
          <a:p>
            <a:r>
              <a:rPr lang="en-US" dirty="0" smtClean="0"/>
              <a:t>Items are stacked</a:t>
            </a:r>
          </a:p>
          <a:p>
            <a:r>
              <a:rPr lang="en-US" dirty="0" smtClean="0"/>
              <a:t>Prioritize important content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3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your site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online flowchart tool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hlinkClick r:id="rId3"/>
              </a:rPr>
              <a:t>https://www.draw.io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>
                <a:hlinkClick r:id="rId4"/>
              </a:rPr>
              <a:t>http://icsample21.d7.indiebound.com/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Place relevant and important information at the top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Drupal themes have regions that will stack differently for each theme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stacking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the fold or closer to the top – logo, store name, location, contact, hours of operation, main menu, social media, search</a:t>
            </a:r>
          </a:p>
          <a:p>
            <a:r>
              <a:rPr lang="en-US" dirty="0" smtClean="0"/>
              <a:t>Top to middle area – upcoming events, curated booklist such as bestsellers, gift cards or other custom product, call to action</a:t>
            </a:r>
          </a:p>
          <a:p>
            <a:r>
              <a:rPr lang="en-US" dirty="0" smtClean="0"/>
              <a:t>Footer – contact, help document, social media, newsletter, policy,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6" y="533400"/>
            <a:ext cx="9004604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IndieCommerce</a:t>
            </a:r>
            <a:r>
              <a:rPr lang="en-US" dirty="0" smtClean="0"/>
              <a:t> improvements to help make your site mobile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ABA Indie Lists - Indie Next, Indie Kids, Reading Group, Indie Bestsellers</a:t>
            </a:r>
          </a:p>
          <a:p>
            <a:r>
              <a:rPr lang="en-US" dirty="0"/>
              <a:t>Browse/books page</a:t>
            </a:r>
          </a:p>
          <a:p>
            <a:r>
              <a:rPr lang="en-US" dirty="0"/>
              <a:t>Event Calendar - upcoming feature</a:t>
            </a:r>
          </a:p>
          <a:p>
            <a:r>
              <a:rPr lang="en-US" dirty="0" smtClean="0"/>
              <a:t>Wish list </a:t>
            </a:r>
            <a:endParaRPr lang="en-US" dirty="0"/>
          </a:p>
          <a:p>
            <a:r>
              <a:rPr lang="en-US" dirty="0"/>
              <a:t>Responsive Booklist Grid (its called the Front Page Booklist module and will be enabled upon request) </a:t>
            </a:r>
            <a:endParaRPr lang="en-US" dirty="0" smtClean="0"/>
          </a:p>
          <a:p>
            <a:r>
              <a:rPr lang="en-US" dirty="0"/>
              <a:t>Improve themes </a:t>
            </a:r>
          </a:p>
          <a:p>
            <a:pPr lvl="1">
              <a:buFont typeface="Wingdings" charset="2"/>
              <a:buChar char="u"/>
            </a:pPr>
            <a:r>
              <a:rPr lang="en-US" dirty="0"/>
              <a:t>Bamboo theme,</a:t>
            </a:r>
            <a:r>
              <a:rPr lang="en-US" dirty="0">
                <a:hlinkClick r:id="rId3"/>
              </a:rPr>
              <a:t> Corolla </a:t>
            </a:r>
            <a:r>
              <a:rPr lang="en-US" dirty="0"/>
              <a:t>and </a:t>
            </a:r>
            <a:r>
              <a:rPr lang="en-US" dirty="0">
                <a:hlinkClick r:id="rId4"/>
              </a:rPr>
              <a:t>Responsive Green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Will continue to work to improve other themes</a:t>
            </a:r>
          </a:p>
          <a:p>
            <a:pPr>
              <a:buFont typeface="Arial"/>
              <a:buChar char="•"/>
            </a:pPr>
            <a:r>
              <a:rPr lang="en-US" dirty="0"/>
              <a:t>Added New Responsive themes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hlinkClick r:id="rId5"/>
              </a:rPr>
              <a:t>Zircon theme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United Zymphonies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Business Responsive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Test</a:t>
            </a:r>
            <a:r>
              <a:rPr lang="mr-IN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test</a:t>
            </a:r>
            <a:r>
              <a:rPr lang="mr-IN" dirty="0" smtClean="0"/>
              <a:t>…</a:t>
            </a:r>
            <a:r>
              <a:rPr lang="en-US" dirty="0" smtClean="0"/>
              <a:t>test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through your site on a mobile </a:t>
            </a:r>
            <a:r>
              <a:rPr lang="en-US" dirty="0" smtClean="0"/>
              <a:t>device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Tools for testing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Chrome Mobile View</a:t>
            </a:r>
          </a:p>
          <a:p>
            <a:pPr lvl="1">
              <a:buFont typeface="Wingdings" charset="2"/>
              <a:buChar char="u"/>
            </a:pPr>
            <a:r>
              <a:rPr lang="en-US" dirty="0" err="1" smtClean="0"/>
              <a:t>FireFox</a:t>
            </a:r>
            <a:r>
              <a:rPr lang="en-US" dirty="0" smtClean="0"/>
              <a:t> Responsive Design View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Your own smartphone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Example </a:t>
            </a:r>
            <a:r>
              <a:rPr lang="en-US" dirty="0"/>
              <a:t>- </a:t>
            </a:r>
            <a:r>
              <a:rPr lang="en-US" dirty="0" smtClean="0">
                <a:hlinkClick r:id="rId2"/>
              </a:rPr>
              <a:t>http://icsample20.d7.indiebound.com/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Thank you </a:t>
            </a:r>
            <a:r>
              <a:rPr lang="en-US" sz="4000" dirty="0"/>
              <a:t>for </a:t>
            </a:r>
            <a:r>
              <a:rPr lang="en-US" sz="4000" dirty="0" smtClean="0"/>
              <a:t>joining us</a:t>
            </a:r>
            <a:r>
              <a:rPr lang="en-US" sz="4000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Mobile Optimized and Responsive Themes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9368" y="1109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2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your site should be mobile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will mobile first index fully roll out</a:t>
            </a:r>
          </a:p>
          <a:p>
            <a:endParaRPr lang="en-US" dirty="0"/>
          </a:p>
          <a:p>
            <a:r>
              <a:rPr lang="en-US" dirty="0"/>
              <a:t>Will the change impact the new search results now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Search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tool</a:t>
            </a:r>
            <a:endParaRPr lang="en-US" dirty="0"/>
          </a:p>
          <a:p>
            <a:r>
              <a:rPr lang="en-US" dirty="0" smtClean="0"/>
              <a:t>Manage and monitor your </a:t>
            </a:r>
            <a:r>
              <a:rPr lang="en-US" dirty="0"/>
              <a:t>site’s presence in Google search results</a:t>
            </a:r>
          </a:p>
          <a:p>
            <a:r>
              <a:rPr lang="en-US" dirty="0" smtClean="0"/>
              <a:t>Provides information </a:t>
            </a:r>
            <a:r>
              <a:rPr lang="en-US" dirty="0"/>
              <a:t>about your site – queries, </a:t>
            </a:r>
            <a:r>
              <a:rPr lang="en-US" dirty="0" smtClean="0"/>
              <a:t>clicks</a:t>
            </a:r>
            <a:r>
              <a:rPr lang="en-US" dirty="0"/>
              <a:t>, device used</a:t>
            </a:r>
          </a:p>
          <a:p>
            <a:r>
              <a:rPr lang="en-US" dirty="0" smtClean="0"/>
              <a:t>Submit </a:t>
            </a:r>
            <a:r>
              <a:rPr lang="en-US" dirty="0"/>
              <a:t>an XML sitemap</a:t>
            </a:r>
          </a:p>
          <a:p>
            <a:r>
              <a:rPr lang="en-US" dirty="0" smtClean="0"/>
              <a:t>Connect with Google Analytics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information does search console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Search Analytics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Clicks – number of visits to your site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Impressions – how often it appears in search but not clicked 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CTR – percentage of clicks divided by impressions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Position – average across all queries of the top most link position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Queries that your site appear for in search results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Type of device your users are using to get to your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Search Analytics in Search Console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pic>
        <p:nvPicPr>
          <p:cNvPr id="6" name="Content Placeholder 5" descr="bydev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93" b="-18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37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Search Analytics Based on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  <p:pic>
        <p:nvPicPr>
          <p:cNvPr id="7" name="Content Placeholder 6" descr="bydevice-only-r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35" b="-17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0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 Search Console query results with Google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834"/>
            <a:ext cx="8229600" cy="4459168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Instructions on connecting Search Console and Google Analytics </a:t>
            </a:r>
            <a:r>
              <a:rPr lang="en-US" dirty="0" smtClean="0">
                <a:hlinkClick r:id="rId3"/>
              </a:rPr>
              <a:t>- https</a:t>
            </a:r>
            <a:r>
              <a:rPr lang="en-US" dirty="0">
                <a:hlinkClick r:id="rId3"/>
              </a:rPr>
              <a:t>://support.google.com/analytics/answer/1308621?hl=</a:t>
            </a:r>
            <a:r>
              <a:rPr lang="en-US" dirty="0" smtClean="0">
                <a:hlinkClick r:id="rId3"/>
              </a:rPr>
              <a:t>en</a:t>
            </a:r>
            <a:endParaRPr lang="en-US" dirty="0" smtClean="0"/>
          </a:p>
          <a:p>
            <a:r>
              <a:rPr lang="en-US" dirty="0" smtClean="0"/>
              <a:t>Instructions for Google </a:t>
            </a:r>
            <a:r>
              <a:rPr lang="en-US" dirty="0"/>
              <a:t>Analytics setup -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bookweb.org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indiecommerce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google</a:t>
            </a:r>
            <a:r>
              <a:rPr lang="en-US" dirty="0">
                <a:hlinkClick r:id="rId4"/>
              </a:rPr>
              <a:t>-analytics</a:t>
            </a:r>
            <a:endParaRPr lang="en-US" dirty="0" smtClean="0"/>
          </a:p>
          <a:p>
            <a:r>
              <a:rPr lang="en-US" dirty="0" smtClean="0"/>
              <a:t>Webinar on Google Analytics </a:t>
            </a:r>
            <a:r>
              <a:rPr lang="en-US" dirty="0"/>
              <a:t>-  </a:t>
            </a:r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bookweb.org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indiecommerce</a:t>
            </a:r>
            <a:r>
              <a:rPr lang="en-US" dirty="0">
                <a:hlinkClick r:id="rId5"/>
              </a:rPr>
              <a:t>/april-7-2016-google-analytics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Optimized and Responsive Themes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700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6313</TotalTime>
  <Words>1587</Words>
  <Application>Microsoft Macintosh PowerPoint</Application>
  <PresentationFormat>On-screen Show (4:3)</PresentationFormat>
  <Paragraphs>261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Presents</vt:lpstr>
      <vt:lpstr>Why your site should be mobile friendly</vt:lpstr>
      <vt:lpstr>5 areas in the daily use of a smartphone</vt:lpstr>
      <vt:lpstr>Why your site should be mobile friendly</vt:lpstr>
      <vt:lpstr>Google’s Search Console</vt:lpstr>
      <vt:lpstr>What kind of information does search console provide?</vt:lpstr>
      <vt:lpstr>Example of Search Analytics in Search Console</vt:lpstr>
      <vt:lpstr>Example of Search Analytics Based on Device</vt:lpstr>
      <vt:lpstr>Connect Search Console query results with Google Analytics</vt:lpstr>
      <vt:lpstr>How to make your site mobile friendly</vt:lpstr>
      <vt:lpstr>How does responsive web design help make your site mobile friendly</vt:lpstr>
      <vt:lpstr>Google’s Mobile-Friendly Test Tool</vt:lpstr>
      <vt:lpstr>Is your site mobile friendly? Yes</vt:lpstr>
      <vt:lpstr>Is your site mobile friendly? No</vt:lpstr>
      <vt:lpstr>How to optimize your site for mobile</vt:lpstr>
      <vt:lpstr>Choosing a new theme</vt:lpstr>
      <vt:lpstr>Experiment with themes</vt:lpstr>
      <vt:lpstr>PowerPoint Presentation</vt:lpstr>
      <vt:lpstr>Make sure your content is mobile friendly</vt:lpstr>
      <vt:lpstr>Optimize text for mobile viewing</vt:lpstr>
      <vt:lpstr>Images</vt:lpstr>
      <vt:lpstr>Links</vt:lpstr>
      <vt:lpstr>Footer</vt:lpstr>
      <vt:lpstr> Avoid software not common on mobile</vt:lpstr>
      <vt:lpstr>Newsletter signup interstitial</vt:lpstr>
      <vt:lpstr>MailMunch Popup – Not Recommended</vt:lpstr>
      <vt:lpstr>MailMunch Popup - Recommended</vt:lpstr>
      <vt:lpstr>How consumers view and interact with email</vt:lpstr>
      <vt:lpstr>Flexslider Slideshow</vt:lpstr>
      <vt:lpstr>Views Responsive Grid Module</vt:lpstr>
      <vt:lpstr>Working with Tables</vt:lpstr>
      <vt:lpstr>PowerPoint Presentation</vt:lpstr>
      <vt:lpstr>Think Mobile First </vt:lpstr>
      <vt:lpstr>Visualize your site layout</vt:lpstr>
      <vt:lpstr>Recommended stacking order</vt:lpstr>
      <vt:lpstr>IndieCommerce improvements to help make your site mobile friendly</vt:lpstr>
      <vt:lpstr>Test… test…test…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IndieCommerce </dc:title>
  <dc:creator>Chanthee</dc:creator>
  <cp:lastModifiedBy>Chanthee</cp:lastModifiedBy>
  <cp:revision>201</cp:revision>
  <cp:lastPrinted>2018-04-18T14:19:53Z</cp:lastPrinted>
  <dcterms:created xsi:type="dcterms:W3CDTF">2018-04-14T19:22:52Z</dcterms:created>
  <dcterms:modified xsi:type="dcterms:W3CDTF">2018-04-24T20:21:57Z</dcterms:modified>
</cp:coreProperties>
</file>